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2" r:id="rId1"/>
    <p:sldMasterId id="2147483760" r:id="rId2"/>
    <p:sldMasterId id="2147483767" r:id="rId3"/>
    <p:sldMasterId id="2147483775" r:id="rId4"/>
  </p:sldMasterIdLst>
  <p:notesMasterIdLst>
    <p:notesMasterId r:id="rId101"/>
  </p:notesMasterIdLst>
  <p:sldIdLst>
    <p:sldId id="305" r:id="rId5"/>
    <p:sldId id="304" r:id="rId6"/>
    <p:sldId id="428" r:id="rId7"/>
    <p:sldId id="429" r:id="rId8"/>
    <p:sldId id="430" r:id="rId9"/>
    <p:sldId id="306" r:id="rId10"/>
    <p:sldId id="402" r:id="rId11"/>
    <p:sldId id="403" r:id="rId12"/>
    <p:sldId id="404" r:id="rId13"/>
    <p:sldId id="405" r:id="rId14"/>
    <p:sldId id="406" r:id="rId15"/>
    <p:sldId id="407" r:id="rId16"/>
    <p:sldId id="408" r:id="rId17"/>
    <p:sldId id="376" r:id="rId18"/>
    <p:sldId id="322" r:id="rId19"/>
    <p:sldId id="348" r:id="rId20"/>
    <p:sldId id="329" r:id="rId21"/>
    <p:sldId id="410" r:id="rId22"/>
    <p:sldId id="411" r:id="rId23"/>
    <p:sldId id="412" r:id="rId24"/>
    <p:sldId id="413" r:id="rId25"/>
    <p:sldId id="414" r:id="rId26"/>
    <p:sldId id="415" r:id="rId27"/>
    <p:sldId id="416" r:id="rId28"/>
    <p:sldId id="417" r:id="rId29"/>
    <p:sldId id="418" r:id="rId30"/>
    <p:sldId id="419" r:id="rId31"/>
    <p:sldId id="420" r:id="rId32"/>
    <p:sldId id="421" r:id="rId33"/>
    <p:sldId id="422" r:id="rId34"/>
    <p:sldId id="409" r:id="rId35"/>
    <p:sldId id="307" r:id="rId36"/>
    <p:sldId id="326" r:id="rId37"/>
    <p:sldId id="356" r:id="rId38"/>
    <p:sldId id="365" r:id="rId39"/>
    <p:sldId id="369" r:id="rId40"/>
    <p:sldId id="370" r:id="rId41"/>
    <p:sldId id="366" r:id="rId42"/>
    <p:sldId id="368" r:id="rId43"/>
    <p:sldId id="424" r:id="rId44"/>
    <p:sldId id="426" r:id="rId45"/>
    <p:sldId id="427" r:id="rId46"/>
    <p:sldId id="425" r:id="rId47"/>
    <p:sldId id="339" r:id="rId48"/>
    <p:sldId id="359" r:id="rId49"/>
    <p:sldId id="340" r:id="rId50"/>
    <p:sldId id="360" r:id="rId51"/>
    <p:sldId id="363" r:id="rId52"/>
    <p:sldId id="384" r:id="rId53"/>
    <p:sldId id="386" r:id="rId54"/>
    <p:sldId id="387" r:id="rId55"/>
    <p:sldId id="308" r:id="rId56"/>
    <p:sldId id="316" r:id="rId57"/>
    <p:sldId id="311" r:id="rId58"/>
    <p:sldId id="324" r:id="rId59"/>
    <p:sldId id="423" r:id="rId60"/>
    <p:sldId id="373" r:id="rId61"/>
    <p:sldId id="300" r:id="rId62"/>
    <p:sldId id="334" r:id="rId63"/>
    <p:sldId id="335" r:id="rId64"/>
    <p:sldId id="337" r:id="rId65"/>
    <p:sldId id="383" r:id="rId66"/>
    <p:sldId id="323" r:id="rId67"/>
    <p:sldId id="342" r:id="rId68"/>
    <p:sldId id="343" r:id="rId69"/>
    <p:sldId id="351" r:id="rId70"/>
    <p:sldId id="270" r:id="rId71"/>
    <p:sldId id="302" r:id="rId72"/>
    <p:sldId id="284" r:id="rId73"/>
    <p:sldId id="289" r:id="rId74"/>
    <p:sldId id="285" r:id="rId75"/>
    <p:sldId id="353" r:id="rId76"/>
    <p:sldId id="377" r:id="rId77"/>
    <p:sldId id="378" r:id="rId78"/>
    <p:sldId id="379" r:id="rId79"/>
    <p:sldId id="380" r:id="rId80"/>
    <p:sldId id="381" r:id="rId81"/>
    <p:sldId id="382" r:id="rId82"/>
    <p:sldId id="331" r:id="rId83"/>
    <p:sldId id="371" r:id="rId84"/>
    <p:sldId id="372" r:id="rId85"/>
    <p:sldId id="325" r:id="rId86"/>
    <p:sldId id="385" r:id="rId87"/>
    <p:sldId id="396" r:id="rId88"/>
    <p:sldId id="397" r:id="rId89"/>
    <p:sldId id="388" r:id="rId90"/>
    <p:sldId id="389" r:id="rId91"/>
    <p:sldId id="390" r:id="rId92"/>
    <p:sldId id="391" r:id="rId93"/>
    <p:sldId id="392" r:id="rId94"/>
    <p:sldId id="393" r:id="rId95"/>
    <p:sldId id="394" r:id="rId96"/>
    <p:sldId id="395" r:id="rId97"/>
    <p:sldId id="398" r:id="rId98"/>
    <p:sldId id="400" r:id="rId99"/>
    <p:sldId id="401" r:id="rId100"/>
  </p:sldIdLst>
  <p:sldSz cx="9144000" cy="6858000" type="screen4x3"/>
  <p:notesSz cx="6858000" cy="9144000"/>
  <p:defaultTextStyle>
    <a:defPPr>
      <a:defRPr lang="en-US"/>
    </a:defPPr>
    <a:lvl1pPr algn="l" rtl="0" fontAlgn="base">
      <a:spcBef>
        <a:spcPct val="0"/>
      </a:spcBef>
      <a:spcAft>
        <a:spcPct val="0"/>
      </a:spcAft>
      <a:defRPr sz="1400" kern="1200">
        <a:solidFill>
          <a:srgbClr val="000000"/>
        </a:solidFill>
        <a:latin typeface="Arial" charset="0"/>
        <a:ea typeface="+mn-ea"/>
        <a:cs typeface="Arial" charset="0"/>
        <a:sym typeface="Arial" charset="0"/>
      </a:defRPr>
    </a:lvl1pPr>
    <a:lvl2pPr marL="457200" algn="l" rtl="0" fontAlgn="base">
      <a:spcBef>
        <a:spcPct val="0"/>
      </a:spcBef>
      <a:spcAft>
        <a:spcPct val="0"/>
      </a:spcAft>
      <a:defRPr sz="1400" kern="1200">
        <a:solidFill>
          <a:srgbClr val="000000"/>
        </a:solidFill>
        <a:latin typeface="Arial" charset="0"/>
        <a:ea typeface="+mn-ea"/>
        <a:cs typeface="Arial" charset="0"/>
        <a:sym typeface="Arial" charset="0"/>
      </a:defRPr>
    </a:lvl2pPr>
    <a:lvl3pPr marL="914400" algn="l" rtl="0" fontAlgn="base">
      <a:spcBef>
        <a:spcPct val="0"/>
      </a:spcBef>
      <a:spcAft>
        <a:spcPct val="0"/>
      </a:spcAft>
      <a:defRPr sz="1400" kern="1200">
        <a:solidFill>
          <a:srgbClr val="000000"/>
        </a:solidFill>
        <a:latin typeface="Arial" charset="0"/>
        <a:ea typeface="+mn-ea"/>
        <a:cs typeface="Arial" charset="0"/>
        <a:sym typeface="Arial" charset="0"/>
      </a:defRPr>
    </a:lvl3pPr>
    <a:lvl4pPr marL="1371600" algn="l" rtl="0" fontAlgn="base">
      <a:spcBef>
        <a:spcPct val="0"/>
      </a:spcBef>
      <a:spcAft>
        <a:spcPct val="0"/>
      </a:spcAft>
      <a:defRPr sz="1400" kern="1200">
        <a:solidFill>
          <a:srgbClr val="000000"/>
        </a:solidFill>
        <a:latin typeface="Arial" charset="0"/>
        <a:ea typeface="+mn-ea"/>
        <a:cs typeface="Arial" charset="0"/>
        <a:sym typeface="Arial" charset="0"/>
      </a:defRPr>
    </a:lvl4pPr>
    <a:lvl5pPr marL="1828800" algn="l" rtl="0" fontAlgn="base">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extLst>
    <p:ext uri="{521415D9-36F7-43E2-AB2F-B90AF26B5E84}">
      <p14:sectionLst xmlns:p14="http://schemas.microsoft.com/office/powerpoint/2010/main">
        <p14:section name="Default Section" id="{BF398CB0-3B89-48BD-AE0E-854ECA83AFCB}">
          <p14:sldIdLst>
            <p14:sldId id="305"/>
            <p14:sldId id="304"/>
            <p14:sldId id="428"/>
            <p14:sldId id="429"/>
            <p14:sldId id="430"/>
          </p14:sldIdLst>
        </p14:section>
        <p14:section name="General theory of operation" id="{44DDE328-B1BC-44C3-9B8E-992A7650043E}">
          <p14:sldIdLst>
            <p14:sldId id="306"/>
            <p14:sldId id="402"/>
            <p14:sldId id="403"/>
            <p14:sldId id="404"/>
            <p14:sldId id="405"/>
            <p14:sldId id="406"/>
            <p14:sldId id="407"/>
            <p14:sldId id="408"/>
            <p14:sldId id="376"/>
            <p14:sldId id="322"/>
            <p14:sldId id="348"/>
            <p14:sldId id="329"/>
            <p14:sldId id="410"/>
            <p14:sldId id="411"/>
            <p14:sldId id="412"/>
            <p14:sldId id="413"/>
            <p14:sldId id="414"/>
            <p14:sldId id="415"/>
            <p14:sldId id="416"/>
            <p14:sldId id="417"/>
            <p14:sldId id="418"/>
            <p14:sldId id="419"/>
            <p14:sldId id="420"/>
            <p14:sldId id="421"/>
            <p14:sldId id="422"/>
          </p14:sldIdLst>
        </p14:section>
        <p14:section name="Verification and testing" id="{CDDE563E-10F9-4B89-918E-988CE7E261D1}">
          <p14:sldIdLst>
            <p14:sldId id="409"/>
            <p14:sldId id="307"/>
            <p14:sldId id="326"/>
            <p14:sldId id="356"/>
            <p14:sldId id="365"/>
            <p14:sldId id="369"/>
            <p14:sldId id="370"/>
            <p14:sldId id="366"/>
            <p14:sldId id="368"/>
            <p14:sldId id="424"/>
            <p14:sldId id="426"/>
            <p14:sldId id="427"/>
            <p14:sldId id="425"/>
          </p14:sldIdLst>
        </p14:section>
        <p14:section name="Theory" id="{9A848983-7847-4A15-A240-1D511373943C}">
          <p14:sldIdLst>
            <p14:sldId id="339"/>
            <p14:sldId id="359"/>
            <p14:sldId id="340"/>
            <p14:sldId id="360"/>
            <p14:sldId id="363"/>
            <p14:sldId id="384"/>
            <p14:sldId id="386"/>
            <p14:sldId id="387"/>
          </p14:sldIdLst>
        </p14:section>
        <p14:section name="EE 518 Lab" id="{A499C9C9-9A27-417A-817B-0302FA2E8047}">
          <p14:sldIdLst>
            <p14:sldId id="308"/>
            <p14:sldId id="316"/>
            <p14:sldId id="311"/>
          </p14:sldIdLst>
        </p14:section>
        <p14:section name="End" id="{53E9FF9A-0339-4F45-BA17-E7E46AA7E6BE}">
          <p14:sldIdLst>
            <p14:sldId id="324"/>
            <p14:sldId id="423"/>
          </p14:sldIdLst>
        </p14:section>
        <p14:section name="Extra Slides" id="{DA567D6B-A0FA-48DE-84BC-1B810D6B43BF}">
          <p14:sldIdLst>
            <p14:sldId id="373"/>
            <p14:sldId id="300"/>
            <p14:sldId id="334"/>
            <p14:sldId id="335"/>
            <p14:sldId id="337"/>
            <p14:sldId id="383"/>
            <p14:sldId id="323"/>
            <p14:sldId id="342"/>
            <p14:sldId id="343"/>
            <p14:sldId id="351"/>
            <p14:sldId id="270"/>
            <p14:sldId id="302"/>
            <p14:sldId id="284"/>
            <p14:sldId id="289"/>
            <p14:sldId id="285"/>
            <p14:sldId id="353"/>
            <p14:sldId id="377"/>
            <p14:sldId id="378"/>
            <p14:sldId id="379"/>
            <p14:sldId id="380"/>
            <p14:sldId id="381"/>
            <p14:sldId id="382"/>
            <p14:sldId id="331"/>
            <p14:sldId id="371"/>
            <p14:sldId id="372"/>
            <p14:sldId id="325"/>
            <p14:sldId id="385"/>
            <p14:sldId id="396"/>
            <p14:sldId id="397"/>
            <p14:sldId id="388"/>
            <p14:sldId id="389"/>
            <p14:sldId id="390"/>
            <p14:sldId id="391"/>
            <p14:sldId id="392"/>
            <p14:sldId id="393"/>
            <p14:sldId id="394"/>
            <p14:sldId id="395"/>
            <p14:sldId id="398"/>
            <p14:sldId id="400"/>
            <p14:sldId id="40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E68D"/>
    <a:srgbClr val="8FF90F"/>
    <a:srgbClr val="25F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76" autoAdjust="0"/>
  </p:normalViewPr>
  <p:slideViewPr>
    <p:cSldViewPr>
      <p:cViewPr varScale="1">
        <p:scale>
          <a:sx n="101" d="100"/>
          <a:sy n="101" d="100"/>
        </p:scale>
        <p:origin x="-928" y="-120"/>
      </p:cViewPr>
      <p:guideLst>
        <p:guide orient="horz" pos="2160"/>
        <p:guide pos="2880"/>
      </p:guideLst>
    </p:cSldViewPr>
  </p:slideViewPr>
  <p:outlineViewPr>
    <p:cViewPr>
      <p:scale>
        <a:sx n="33" d="100"/>
        <a:sy n="33" d="100"/>
      </p:scale>
      <p:origin x="0" y="186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notesMaster" Target="notesMasters/notes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00" Type="http://schemas.openxmlformats.org/officeDocument/2006/relationships/slide" Target="slides/slide96.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7346" name="Shape 2"/>
          <p:cNvSpPr>
            <a:spLocks noGrp="1" noRot="1" noChangeAspect="1"/>
          </p:cNvSpPr>
          <p:nvPr>
            <p:ph type="sldImg" idx="2"/>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3" name="Shape 3"/>
          <p:cNvSpPr txBox="1">
            <a:spLocks noGrp="1"/>
          </p:cNvSpPr>
          <p:nvPr>
            <p:ph type="body" idx="1"/>
          </p:nvPr>
        </p:nvSpPr>
        <p:spPr>
          <a:xfrm>
            <a:off x="685800" y="4343400"/>
            <a:ext cx="5486400" cy="4114800"/>
          </a:xfrm>
          <a:prstGeom prst="rect">
            <a:avLst/>
          </a:prstGeom>
        </p:spPr>
        <p:txBody>
          <a:bodyPr lIns="91425" tIns="91425" rIns="91425" bIns="91425" anchor="t" anchorCtr="0"/>
          <a:lstStyle>
            <a:lvl1pPr>
              <a:defRPr sz="1100"/>
            </a:lvl1pPr>
            <a:lvl2pPr>
              <a:defRPr sz="1100"/>
            </a:lvl2pPr>
            <a:lvl3pPr>
              <a:defRPr sz="1100"/>
            </a:lvl3pPr>
            <a:lvl4pPr>
              <a:defRPr sz="1100"/>
            </a:lvl4pPr>
            <a:lvl5pPr>
              <a:defRPr sz="1100"/>
            </a:lvl5pPr>
            <a:lvl6pPr>
              <a:defRPr sz="1100"/>
            </a:lvl6pPr>
            <a:lvl7pPr>
              <a:defRPr sz="1100"/>
            </a:lvl7pPr>
            <a:lvl8pPr>
              <a:defRPr sz="1100"/>
            </a:lvl8pPr>
            <a:lvl9pPr>
              <a:defRPr sz="1100"/>
            </a:lvl9pPr>
          </a:lstStyle>
          <a:p>
            <a:pPr lvl="0"/>
            <a:endParaRPr noProof="0"/>
          </a:p>
        </p:txBody>
      </p:sp>
    </p:spTree>
    <p:extLst>
      <p:ext uri="{BB962C8B-B14F-4D97-AF65-F5344CB8AC3E}">
        <p14:creationId xmlns:p14="http://schemas.microsoft.com/office/powerpoint/2010/main" val="933021265"/>
      </p:ext>
    </p:extLst>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345"/>
          <p:cNvSpPr>
            <a:spLocks noGrp="1" noRot="1" noChangeAspect="1" noTextEdit="1"/>
          </p:cNvSpPr>
          <p:nvPr>
            <p:ph type="sldImg" idx="2"/>
          </p:nvPr>
        </p:nvSpPr>
        <p:spPr>
          <a:noFill/>
        </p:spPr>
      </p:sp>
      <p:sp>
        <p:nvSpPr>
          <p:cNvPr id="103427" name="Shape 346"/>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151"/>
          <p:cNvSpPr>
            <a:spLocks noGrp="1" noRot="1" noChangeAspect="1" noTextEdit="1"/>
          </p:cNvSpPr>
          <p:nvPr>
            <p:ph type="sldImg" idx="2"/>
          </p:nvPr>
        </p:nvSpPr>
        <p:spPr>
          <a:noFill/>
        </p:spPr>
      </p:sp>
      <p:sp>
        <p:nvSpPr>
          <p:cNvPr id="72707" name="Shape 15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359"/>
          <p:cNvSpPr>
            <a:spLocks noGrp="1" noRot="1" noChangeAspect="1" noTextEdit="1"/>
          </p:cNvSpPr>
          <p:nvPr>
            <p:ph type="sldImg" idx="2"/>
          </p:nvPr>
        </p:nvSpPr>
        <p:spPr>
          <a:noFill/>
        </p:spPr>
      </p:sp>
      <p:sp>
        <p:nvSpPr>
          <p:cNvPr id="105475" name="Shape 360"/>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239"/>
          <p:cNvSpPr>
            <a:spLocks noGrp="1" noRot="1" noChangeAspect="1" noTextEdit="1"/>
          </p:cNvSpPr>
          <p:nvPr>
            <p:ph type="sldImg" idx="2"/>
          </p:nvPr>
        </p:nvSpPr>
        <p:spPr>
          <a:noFill/>
        </p:spPr>
      </p:sp>
      <p:sp>
        <p:nvSpPr>
          <p:cNvPr id="87043" name="Shape 240"/>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2162" name="Shape 272"/>
          <p:cNvSpPr>
            <a:spLocks noGrp="1" noRot="1" noChangeAspect="1" noTextEdit="1"/>
          </p:cNvSpPr>
          <p:nvPr>
            <p:ph type="sldImg" idx="2"/>
          </p:nvPr>
        </p:nvSpPr>
        <p:spPr>
          <a:noFill/>
        </p:spPr>
      </p:sp>
      <p:sp>
        <p:nvSpPr>
          <p:cNvPr id="92163" name="Shape 273"/>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8066" name="Shape 246"/>
          <p:cNvSpPr>
            <a:spLocks noGrp="1" noRot="1" noChangeAspect="1" noTextEdit="1"/>
          </p:cNvSpPr>
          <p:nvPr>
            <p:ph type="sldImg" idx="2"/>
          </p:nvPr>
        </p:nvSpPr>
        <p:spPr>
          <a:noFill/>
        </p:spPr>
      </p:sp>
      <p:sp>
        <p:nvSpPr>
          <p:cNvPr id="88067" name="Shape 247"/>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spAutoFit/>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spAutoFit/>
          </a:bodyPr>
          <a:lstStyle/>
          <a:p>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11" name="Shape 11"/>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lstStyle>
            <a:lvl1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1pPr>
            <a:lvl2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2pPr>
            <a:lvl3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3pPr>
            <a:lvl4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4pPr>
            <a:lvl5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5pPr>
            <a:lvl6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6pPr>
            <a:lvl7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7pPr>
            <a:lvl8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8pPr>
            <a:lvl9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9pPr>
          </a:lstStyle>
          <a:p>
            <a:r>
              <a:rPr lang="en-US" smtClean="0"/>
              <a:t>Click to edit Master title style</a:t>
            </a:r>
            <a:endParaRPr/>
          </a:p>
        </p:txBody>
      </p:sp>
      <p:sp>
        <p:nvSpPr>
          <p:cNvPr id="12" name="Shape 12"/>
          <p:cNvSpPr txBox="1">
            <a:spLocks noGrp="1"/>
          </p:cNvSpPr>
          <p:nvPr>
            <p:ph type="subTitle" idx="1"/>
          </p:nvPr>
        </p:nvSpPr>
        <p:spPr>
          <a:xfrm>
            <a:off x="685800" y="4124476"/>
            <a:ext cx="7772400" cy="888899"/>
          </a:xfrm>
          <a:prstGeom prst="rect">
            <a:avLst/>
          </a:prstGeom>
          <a:noFill/>
          <a:ln>
            <a:noFill/>
          </a:ln>
        </p:spPr>
        <p:txBody>
          <a:bodyPr lIns="91425" tIns="91425" rIns="91425" bIns="91425" anchor="t" anchorCtr="0"/>
          <a:lstStyle>
            <a:lvl1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1pPr>
            <a:lvl2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2pPr>
            <a:lvl3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3pPr>
            <a:lvl4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4pPr>
            <a:lvl5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5pPr>
            <a:lvl6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6pPr>
            <a:lvl7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7pPr>
            <a:lvl8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8pPr>
            <a:lvl9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9pPr>
          </a:lstStyle>
          <a:p>
            <a:r>
              <a:rPr lang="en-US" smtClean="0"/>
              <a:t>Click to edit Master subtitle style</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ColTx" type="twoColTx" preserve="1">
  <p:cSld name="twoColTx">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
        <p:nvSpPr>
          <p:cNvPr id="49" name="Shape 49"/>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
        <p:nvSpPr>
          <p:cNvPr id="50" name="Shape 50"/>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Only" type="titleOnly" preserve="1">
  <p:cSld name="title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_ONLY" preserve="1">
  <p:cSld name="CAPTION_ONLY">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pPr lvl="0"/>
            <a:r>
              <a:rPr lang="en-US" smtClean="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5"/>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p:nvPr/>
        </p:nvSpPr>
        <p:spPr>
          <a:xfrm rot="10800000" flipH="1">
            <a:off x="0" y="3979800"/>
            <a:ext cx="9144000" cy="2878199"/>
          </a:xfrm>
          <a:prstGeom prst="rect">
            <a:avLst/>
          </a:prstGeom>
          <a:solidFill>
            <a:schemeClr val="lt1"/>
          </a:solidFill>
          <a:ln>
            <a:noFill/>
          </a:ln>
        </p:spPr>
        <p:txBody>
          <a:bodyPr lIns="91425" tIns="45700" rIns="91425" bIns="45700" anchor="ctr" anchorCtr="0">
            <a:spAutoFit/>
          </a:bodyPr>
          <a:lstStyle/>
          <a:p>
            <a:endParaRPr/>
          </a:p>
        </p:txBody>
      </p:sp>
      <p:sp>
        <p:nvSpPr>
          <p:cNvPr id="9" name="Shape 9"/>
          <p:cNvSpPr/>
          <p:nvPr/>
        </p:nvSpPr>
        <p:spPr>
          <a:xfrm>
            <a:off x="0" y="3190900"/>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10" name="Shape 10"/>
          <p:cNvSpPr/>
          <p:nvPr/>
        </p:nvSpPr>
        <p:spPr>
          <a:xfrm rot="10800000" flipH="1">
            <a:off x="0" y="39804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11" name="Shape 11"/>
          <p:cNvSpPr txBox="1">
            <a:spLocks noGrp="1"/>
          </p:cNvSpPr>
          <p:nvPr>
            <p:ph type="ctrTitle"/>
          </p:nvPr>
        </p:nvSpPr>
        <p:spPr>
          <a:xfrm>
            <a:off x="685800" y="2329190"/>
            <a:ext cx="7772400" cy="1650599"/>
          </a:xfrm>
          <a:prstGeom prst="rect">
            <a:avLst/>
          </a:prstGeom>
          <a:noFill/>
          <a:ln>
            <a:noFill/>
          </a:ln>
        </p:spPr>
        <p:txBody>
          <a:bodyPr lIns="91425" tIns="91425" rIns="91425" bIns="91425" anchor="b" anchorCtr="0"/>
          <a:lstStyle>
            <a:lvl1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1pPr>
            <a:lvl2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2pPr>
            <a:lvl3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3pPr>
            <a:lvl4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4pPr>
            <a:lvl5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5pPr>
            <a:lvl6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6pPr>
            <a:lvl7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7pPr>
            <a:lvl8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8pPr>
            <a:lvl9pPr marL="0" indent="304800" algn="ctr"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9pPr>
          </a:lstStyle>
          <a:p>
            <a:r>
              <a:rPr lang="en-US" smtClean="0"/>
              <a:t>Click to edit Master title style</a:t>
            </a:r>
            <a:endParaRPr/>
          </a:p>
        </p:txBody>
      </p:sp>
      <p:sp>
        <p:nvSpPr>
          <p:cNvPr id="12" name="Shape 12"/>
          <p:cNvSpPr txBox="1">
            <a:spLocks noGrp="1"/>
          </p:cNvSpPr>
          <p:nvPr>
            <p:ph type="subTitle" idx="1"/>
          </p:nvPr>
        </p:nvSpPr>
        <p:spPr>
          <a:xfrm>
            <a:off x="685800" y="4124476"/>
            <a:ext cx="7772400" cy="888899"/>
          </a:xfrm>
          <a:prstGeom prst="rect">
            <a:avLst/>
          </a:prstGeom>
          <a:noFill/>
          <a:ln>
            <a:noFill/>
          </a:ln>
        </p:spPr>
        <p:txBody>
          <a:bodyPr lIns="91425" tIns="91425" rIns="91425" bIns="91425" anchor="t" anchorCtr="0"/>
          <a:lstStyle>
            <a:lvl1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1pPr>
            <a:lvl2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2pPr>
            <a:lvl3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3pPr>
            <a:lvl4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4pPr>
            <a:lvl5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5pPr>
            <a:lvl6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6pPr>
            <a:lvl7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7pPr>
            <a:lvl8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8pPr>
            <a:lvl9pPr marL="0" indent="152400" algn="ctr" rtl="0">
              <a:spcBef>
                <a:spcPts val="0"/>
              </a:spcBef>
              <a:buClr>
                <a:schemeClr val="dk2"/>
              </a:buClr>
              <a:buSzPct val="100000"/>
              <a:buFont typeface="Georgia"/>
              <a:buNone/>
              <a:defRPr sz="2400" b="0" i="1" u="none" strike="noStrike" cap="none" baseline="0">
                <a:solidFill>
                  <a:schemeClr val="dk2"/>
                </a:solidFill>
                <a:latin typeface="Georgia"/>
                <a:ea typeface="Georgia"/>
                <a:cs typeface="Georgia"/>
                <a:sym typeface="Georgia"/>
              </a:defRPr>
            </a:lvl9pPr>
          </a:lstStyle>
          <a:p>
            <a:r>
              <a:rPr lang="en-US" smtClean="0"/>
              <a:t>Click to edit Master subtitle style</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18" name="Shape 18"/>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9"/>
        <p:cNvGrpSpPr/>
        <p:nvPr/>
      </p:nvGrpSpPr>
      <p:grpSpPr>
        <a:xfrm>
          <a:off x="0" y="0"/>
          <a:ext cx="0" cy="0"/>
          <a:chOff x="0" y="0"/>
          <a:chExt cx="0" cy="0"/>
        </a:xfrm>
      </p:grpSpPr>
      <p:sp>
        <p:nvSpPr>
          <p:cNvPr id="20" name="Shape 20"/>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21" name="Shape 21"/>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23" name="Shape 2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
        <p:nvSpPr>
          <p:cNvPr id="24" name="Shape 24"/>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25" name="Shape 25"/>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26"/>
        <p:cNvGrpSpPr/>
        <p:nvPr/>
      </p:nvGrpSpPr>
      <p:grpSpPr>
        <a:xfrm>
          <a:off x="0" y="0"/>
          <a:ext cx="0" cy="0"/>
          <a:chOff x="0" y="0"/>
          <a:chExt cx="0" cy="0"/>
        </a:xfrm>
      </p:grpSpPr>
      <p:sp>
        <p:nvSpPr>
          <p:cNvPr id="27" name="Shape 27"/>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28" name="Shape 28"/>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30" name="Shape 30"/>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spAutoFit/>
          </a:bodyPr>
          <a:lstStyle/>
          <a:p>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35" name="Shape 35"/>
          <p:cNvSpPr txBox="1">
            <a:spLocks noGrp="1"/>
          </p:cNvSpPr>
          <p:nvPr>
            <p:ph type="body" idx="1"/>
          </p:nvPr>
        </p:nvSpPr>
        <p:spPr>
          <a:xfrm>
            <a:off x="457200" y="5895635"/>
            <a:ext cx="8229600" cy="673800"/>
          </a:xfrm>
          <a:prstGeom prst="rect">
            <a:avLst/>
          </a:prstGeom>
          <a:noFill/>
          <a:ln>
            <a:noFill/>
          </a:ln>
        </p:spPr>
        <p:txBody>
          <a:bodyPr lIns="91425" tIns="91425" rIns="91425" bIns="91425" anchor="ctr" anchorCtr="0"/>
          <a:lstStyle>
            <a:lvl1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1pPr>
            <a:lvl2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2pPr>
            <a:lvl3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3pPr>
            <a:lvl4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4pPr>
            <a:lvl5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5pPr>
            <a:lvl6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6pPr>
            <a:lvl7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7pPr>
            <a:lvl8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8pPr>
            <a:lvl9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9pPr>
          </a:lstStyle>
          <a:p>
            <a:pPr lvl="0"/>
            <a:r>
              <a:rPr lang="en-US" smtClean="0"/>
              <a:t>Click to edit Master text styles</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spAutoFit/>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3"/>
        <p:cNvGrpSpPr/>
        <p:nvPr/>
      </p:nvGrpSpPr>
      <p:grpSpPr>
        <a:xfrm>
          <a:off x="0" y="0"/>
          <a:ext cx="0" cy="0"/>
          <a:chOff x="0" y="0"/>
          <a:chExt cx="0" cy="0"/>
        </a:xfrm>
      </p:grpSpPr>
      <p:sp>
        <p:nvSpPr>
          <p:cNvPr id="14" name="Shape 14"/>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15" name="Shape 15"/>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16" name="Shape 16"/>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18" name="Shape 18"/>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2BFB06BB-C3E4-43D5-9DE6-F27AB28A7C77}" type="datetimeFigureOut">
              <a:rPr lang="en-US" smtClean="0"/>
              <a:t>2/9/14</a:t>
            </a:fld>
            <a:endParaRPr lang="en-US"/>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612648" y="6356350"/>
            <a:ext cx="1981200" cy="365760"/>
          </a:xfrm>
          <a:prstGeom prst="rect">
            <a:avLst/>
          </a:prstGeom>
        </p:spPr>
        <p:txBody>
          <a:bodyPr/>
          <a:lstStyle/>
          <a:p>
            <a:fld id="{2B8E169B-8FA3-4FA8-BCCB-F8E082BC94D6}"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41"/>
        <p:cNvGrpSpPr/>
        <p:nvPr/>
      </p:nvGrpSpPr>
      <p:grpSpPr>
        <a:xfrm>
          <a:off x="0" y="0"/>
          <a:ext cx="0" cy="0"/>
          <a:chOff x="0" y="0"/>
          <a:chExt cx="0" cy="0"/>
        </a:xfrm>
      </p:grpSpPr>
      <p:sp>
        <p:nvSpPr>
          <p:cNvPr id="42" name="Shape 42"/>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r>
              <a:rPr lang="en-US" smtClean="0"/>
              <a:t>Click to edit Master title style</a:t>
            </a:r>
            <a:endParaRPr/>
          </a:p>
        </p:txBody>
      </p:sp>
      <p:sp>
        <p:nvSpPr>
          <p:cNvPr id="43" name="Shape 43"/>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r>
              <a:rPr lang="en-US" smtClean="0"/>
              <a:t>Click to edit Master subtitle style</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x" type="tx" preserve="1">
  <p:cSld name="tx">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woColTx" type="twoColTx" preserve="1">
  <p:cSld name="twoColTx">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
        <p:nvSpPr>
          <p:cNvPr id="49" name="Shape 49"/>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
        <p:nvSpPr>
          <p:cNvPr id="50" name="Shape 50"/>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Only" type="titleOnly" preserve="1">
  <p:cSld name="titleOnly">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_ONLY" preserve="1">
  <p:cSld name="CAPTION_ONLY">
    <p:spTree>
      <p:nvGrpSpPr>
        <p:cNvPr id="1" name="Shape 53"/>
        <p:cNvGrpSpPr/>
        <p:nvPr/>
      </p:nvGrpSpPr>
      <p:grpSpPr>
        <a:xfrm>
          <a:off x="0" y="0"/>
          <a:ext cx="0" cy="0"/>
          <a:chOff x="0" y="0"/>
          <a:chExt cx="0" cy="0"/>
        </a:xfrm>
      </p:grpSpPr>
      <p:sp>
        <p:nvSpPr>
          <p:cNvPr id="54" name="Shape 54"/>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pPr lvl="0"/>
            <a:r>
              <a:rPr lang="en-US" smtClean="0"/>
              <a:t>Click to edit Master text styles</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9"/>
        <p:cNvGrpSpPr/>
        <p:nvPr/>
      </p:nvGrpSpPr>
      <p:grpSpPr>
        <a:xfrm>
          <a:off x="0" y="0"/>
          <a:ext cx="0" cy="0"/>
          <a:chOff x="0" y="0"/>
          <a:chExt cx="0" cy="0"/>
        </a:xfrm>
      </p:grpSpPr>
      <p:sp>
        <p:nvSpPr>
          <p:cNvPr id="20" name="Shape 20"/>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21" name="Shape 21"/>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23" name="Shape 2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
        <p:nvSpPr>
          <p:cNvPr id="24" name="Shape 24"/>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25" name="Shape 25"/>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26"/>
        <p:cNvGrpSpPr/>
        <p:nvPr/>
      </p:nvGrpSpPr>
      <p:grpSpPr>
        <a:xfrm>
          <a:off x="0" y="0"/>
          <a:ext cx="0" cy="0"/>
          <a:chOff x="0" y="0"/>
          <a:chExt cx="0" cy="0"/>
        </a:xfrm>
      </p:grpSpPr>
      <p:sp>
        <p:nvSpPr>
          <p:cNvPr id="27" name="Shape 27"/>
          <p:cNvSpPr/>
          <p:nvPr/>
        </p:nvSpPr>
        <p:spPr>
          <a:xfrm rot="10800000" flipH="1">
            <a:off x="0" y="1550999"/>
            <a:ext cx="9144000" cy="5307000"/>
          </a:xfrm>
          <a:prstGeom prst="rect">
            <a:avLst/>
          </a:prstGeom>
          <a:solidFill>
            <a:schemeClr val="lt1"/>
          </a:solidFill>
          <a:ln>
            <a:noFill/>
          </a:ln>
        </p:spPr>
        <p:txBody>
          <a:bodyPr lIns="91425" tIns="45700" rIns="91425" bIns="45700" anchor="ctr" anchorCtr="0">
            <a:spAutoFit/>
          </a:bodyPr>
          <a:lstStyle/>
          <a:p>
            <a:endParaRPr/>
          </a:p>
        </p:txBody>
      </p:sp>
      <p:sp>
        <p:nvSpPr>
          <p:cNvPr id="28" name="Shape 28"/>
          <p:cNvSpPr/>
          <p:nvPr/>
        </p:nvSpPr>
        <p:spPr>
          <a:xfrm flipH="1">
            <a:off x="4526627" y="761799"/>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l" rtl="0">
              <a:spcBef>
                <a:spcPts val="0"/>
              </a:spcBef>
              <a:buSzPct val="100000"/>
              <a:buFont typeface="Georgia"/>
              <a:buNone/>
              <a:defRPr sz="4800" b="0">
                <a:solidFill>
                  <a:schemeClr val="lt1"/>
                </a:solidFill>
                <a:latin typeface="Georgia"/>
                <a:ea typeface="Georgia"/>
                <a:cs typeface="Georgia"/>
                <a:sym typeface="Georgia"/>
              </a:defRPr>
            </a:lvl1pPr>
            <a:lvl2pPr algn="l" rtl="0">
              <a:spcBef>
                <a:spcPts val="0"/>
              </a:spcBef>
              <a:buSzPct val="100000"/>
              <a:buFont typeface="Georgia"/>
              <a:buNone/>
              <a:defRPr sz="4800" b="0">
                <a:solidFill>
                  <a:schemeClr val="lt1"/>
                </a:solidFill>
                <a:latin typeface="Georgia"/>
                <a:ea typeface="Georgia"/>
                <a:cs typeface="Georgia"/>
                <a:sym typeface="Georgia"/>
              </a:defRPr>
            </a:lvl2pPr>
            <a:lvl3pPr algn="l" rtl="0">
              <a:spcBef>
                <a:spcPts val="0"/>
              </a:spcBef>
              <a:buSzPct val="100000"/>
              <a:buFont typeface="Georgia"/>
              <a:buNone/>
              <a:defRPr sz="4800" b="0">
                <a:solidFill>
                  <a:schemeClr val="lt1"/>
                </a:solidFill>
                <a:latin typeface="Georgia"/>
                <a:ea typeface="Georgia"/>
                <a:cs typeface="Georgia"/>
                <a:sym typeface="Georgia"/>
              </a:defRPr>
            </a:lvl3pPr>
            <a:lvl4pPr algn="l" rtl="0">
              <a:spcBef>
                <a:spcPts val="0"/>
              </a:spcBef>
              <a:buSzPct val="100000"/>
              <a:buFont typeface="Georgia"/>
              <a:buNone/>
              <a:defRPr sz="4800" b="0">
                <a:solidFill>
                  <a:schemeClr val="lt1"/>
                </a:solidFill>
                <a:latin typeface="Georgia"/>
                <a:ea typeface="Georgia"/>
                <a:cs typeface="Georgia"/>
                <a:sym typeface="Georgia"/>
              </a:defRPr>
            </a:lvl4pPr>
            <a:lvl5pPr algn="l" rtl="0">
              <a:spcBef>
                <a:spcPts val="0"/>
              </a:spcBef>
              <a:buSzPct val="100000"/>
              <a:buFont typeface="Georgia"/>
              <a:buNone/>
              <a:defRPr sz="4800" b="0">
                <a:solidFill>
                  <a:schemeClr val="lt1"/>
                </a:solidFill>
                <a:latin typeface="Georgia"/>
                <a:ea typeface="Georgia"/>
                <a:cs typeface="Georgia"/>
                <a:sym typeface="Georgia"/>
              </a:defRPr>
            </a:lvl5pPr>
            <a:lvl6pPr algn="l" rtl="0">
              <a:spcBef>
                <a:spcPts val="0"/>
              </a:spcBef>
              <a:buSzPct val="100000"/>
              <a:buFont typeface="Georgia"/>
              <a:buNone/>
              <a:defRPr sz="4800" b="0">
                <a:solidFill>
                  <a:schemeClr val="lt1"/>
                </a:solidFill>
                <a:latin typeface="Georgia"/>
                <a:ea typeface="Georgia"/>
                <a:cs typeface="Georgia"/>
                <a:sym typeface="Georgia"/>
              </a:defRPr>
            </a:lvl6pPr>
            <a:lvl7pPr algn="l" rtl="0">
              <a:spcBef>
                <a:spcPts val="0"/>
              </a:spcBef>
              <a:buSzPct val="100000"/>
              <a:buFont typeface="Georgia"/>
              <a:buNone/>
              <a:defRPr sz="4800" b="0">
                <a:solidFill>
                  <a:schemeClr val="lt1"/>
                </a:solidFill>
                <a:latin typeface="Georgia"/>
                <a:ea typeface="Georgia"/>
                <a:cs typeface="Georgia"/>
                <a:sym typeface="Georgia"/>
              </a:defRPr>
            </a:lvl7pPr>
            <a:lvl8pPr algn="l" rtl="0">
              <a:spcBef>
                <a:spcPts val="0"/>
              </a:spcBef>
              <a:buSzPct val="100000"/>
              <a:buFont typeface="Georgia"/>
              <a:buNone/>
              <a:defRPr sz="4800" b="0">
                <a:solidFill>
                  <a:schemeClr val="lt1"/>
                </a:solidFill>
                <a:latin typeface="Georgia"/>
                <a:ea typeface="Georgia"/>
                <a:cs typeface="Georgia"/>
                <a:sym typeface="Georgia"/>
              </a:defRPr>
            </a:lvl8pPr>
            <a:lvl9pPr algn="l" rtl="0">
              <a:spcBef>
                <a:spcPts val="0"/>
              </a:spcBef>
              <a:buSzPct val="100000"/>
              <a:buFont typeface="Georgia"/>
              <a:buNone/>
              <a:defRPr sz="4800" b="0">
                <a:solidFill>
                  <a:schemeClr val="lt1"/>
                </a:solidFill>
                <a:latin typeface="Georgia"/>
                <a:ea typeface="Georgia"/>
                <a:cs typeface="Georgia"/>
                <a:sym typeface="Georgia"/>
              </a:defRPr>
            </a:lvl9pPr>
          </a:lstStyle>
          <a:p>
            <a:r>
              <a:rPr lang="en-US" smtClean="0"/>
              <a:t>Click to edit Master title style</a:t>
            </a:r>
            <a:endParaRPr/>
          </a:p>
        </p:txBody>
      </p:sp>
      <p:sp>
        <p:nvSpPr>
          <p:cNvPr id="30" name="Shape 30"/>
          <p:cNvSpPr/>
          <p:nvPr/>
        </p:nvSpPr>
        <p:spPr>
          <a:xfrm rot="10800000">
            <a:off x="4526627" y="1551358"/>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31"/>
        <p:cNvGrpSpPr/>
        <p:nvPr/>
      </p:nvGrpSpPr>
      <p:grpSpPr>
        <a:xfrm>
          <a:off x="0" y="0"/>
          <a:ext cx="0" cy="0"/>
          <a:chOff x="0" y="0"/>
          <a:chExt cx="0" cy="0"/>
        </a:xfrm>
      </p:grpSpPr>
      <p:sp>
        <p:nvSpPr>
          <p:cNvPr id="32" name="Shape 32"/>
          <p:cNvSpPr/>
          <p:nvPr/>
        </p:nvSpPr>
        <p:spPr>
          <a:xfrm rot="10800000" flipH="1">
            <a:off x="0" y="5883599"/>
            <a:ext cx="9144000" cy="974400"/>
          </a:xfrm>
          <a:prstGeom prst="rect">
            <a:avLst/>
          </a:prstGeom>
          <a:solidFill>
            <a:schemeClr val="lt1"/>
          </a:solidFill>
          <a:ln>
            <a:noFill/>
          </a:ln>
        </p:spPr>
        <p:txBody>
          <a:bodyPr lIns="91425" tIns="45700" rIns="91425" bIns="45700" anchor="ctr" anchorCtr="0">
            <a:spAutoFit/>
          </a:bodyPr>
          <a:lstStyle/>
          <a:p>
            <a:endParaRPr/>
          </a:p>
        </p:txBody>
      </p:sp>
      <p:sp>
        <p:nvSpPr>
          <p:cNvPr id="33" name="Shape 33"/>
          <p:cNvSpPr/>
          <p:nvPr/>
        </p:nvSpPr>
        <p:spPr>
          <a:xfrm flipH="1">
            <a:off x="4526627" y="5094446"/>
            <a:ext cx="4617372" cy="790108"/>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rgbClr val="FFFFFF">
              <a:alpha val="6666"/>
            </a:srgbClr>
          </a:solidFill>
          <a:ln>
            <a:noFill/>
          </a:ln>
        </p:spPr>
        <p:txBody>
          <a:bodyPr lIns="91425" tIns="45700" rIns="91425" bIns="45700" anchor="ctr" anchorCtr="0">
            <a:spAutoFit/>
          </a:bodyPr>
          <a:lstStyle/>
          <a:p>
            <a:endParaRPr/>
          </a:p>
        </p:txBody>
      </p:sp>
      <p:sp>
        <p:nvSpPr>
          <p:cNvPr id="34" name="Shape 34"/>
          <p:cNvSpPr/>
          <p:nvPr/>
        </p:nvSpPr>
        <p:spPr>
          <a:xfrm rot="10800000">
            <a:off x="4526627" y="5884005"/>
            <a:ext cx="4617372" cy="759612"/>
          </a:xfrm>
          <a:custGeom>
            <a:avLst/>
            <a:gdLst/>
            <a:ahLst/>
            <a:cxnLst/>
            <a:rect l="0" t="0" r="0" b="0"/>
            <a:pathLst>
              <a:path w="4617373" h="1108924" extrusionOk="0">
                <a:moveTo>
                  <a:pt x="1199" y="1108924"/>
                </a:moveTo>
                <a:lnTo>
                  <a:pt x="4617373" y="1108924"/>
                </a:lnTo>
                <a:lnTo>
                  <a:pt x="0" y="0"/>
                </a:lnTo>
                <a:cubicBezTo>
                  <a:pt x="400" y="369641"/>
                  <a:pt x="799" y="739283"/>
                  <a:pt x="1199" y="1108924"/>
                </a:cubicBezTo>
                <a:close/>
              </a:path>
            </a:pathLst>
          </a:custGeom>
          <a:solidFill>
            <a:schemeClr val="dk1">
              <a:alpha val="7843"/>
            </a:schemeClr>
          </a:solidFill>
          <a:ln>
            <a:noFill/>
          </a:ln>
        </p:spPr>
        <p:txBody>
          <a:bodyPr lIns="91425" tIns="45700" rIns="91425" bIns="45700" anchor="ctr" anchorCtr="0">
            <a:spAutoFit/>
          </a:bodyPr>
          <a:lstStyle/>
          <a:p>
            <a:endParaRPr/>
          </a:p>
        </p:txBody>
      </p:sp>
      <p:sp>
        <p:nvSpPr>
          <p:cNvPr id="35" name="Shape 35"/>
          <p:cNvSpPr txBox="1">
            <a:spLocks noGrp="1"/>
          </p:cNvSpPr>
          <p:nvPr>
            <p:ph type="body" idx="1"/>
          </p:nvPr>
        </p:nvSpPr>
        <p:spPr>
          <a:xfrm>
            <a:off x="457200" y="5895635"/>
            <a:ext cx="8229600" cy="673800"/>
          </a:xfrm>
          <a:prstGeom prst="rect">
            <a:avLst/>
          </a:prstGeom>
          <a:noFill/>
          <a:ln>
            <a:noFill/>
          </a:ln>
        </p:spPr>
        <p:txBody>
          <a:bodyPr lIns="91425" tIns="91425" rIns="91425" bIns="91425" anchor="ctr" anchorCtr="0"/>
          <a:lstStyle>
            <a:lvl1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1pPr>
            <a:lvl2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2pPr>
            <a:lvl3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3pPr>
            <a:lvl4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4pPr>
            <a:lvl5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5pPr>
            <a:lvl6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6pPr>
            <a:lvl7pPr marL="342900" indent="-342900" algn="l" rtl="0">
              <a:lnSpc>
                <a:spcPct val="100000"/>
              </a:lnSpc>
              <a:spcBef>
                <a:spcPts val="0"/>
              </a:spcBef>
              <a:spcAft>
                <a:spcPts val="0"/>
              </a:spcAft>
              <a:buClr>
                <a:schemeClr val="dk2"/>
              </a:buClr>
              <a:buSzPct val="166666"/>
              <a:buFont typeface="Arial"/>
              <a:buChar char="•"/>
              <a:defRPr sz="2400" i="1">
                <a:solidFill>
                  <a:schemeClr val="dk2"/>
                </a:solidFill>
              </a:defRPr>
            </a:lvl7pPr>
            <a:lvl8pPr marL="342900" indent="-342900" algn="l" rtl="0">
              <a:lnSpc>
                <a:spcPct val="100000"/>
              </a:lnSpc>
              <a:spcBef>
                <a:spcPts val="0"/>
              </a:spcBef>
              <a:spcAft>
                <a:spcPts val="0"/>
              </a:spcAft>
              <a:buClr>
                <a:schemeClr val="dk2"/>
              </a:buClr>
              <a:buSzPct val="100000"/>
              <a:buFont typeface="Courier New"/>
              <a:buChar char="o"/>
              <a:defRPr sz="2400" i="1">
                <a:solidFill>
                  <a:schemeClr val="dk2"/>
                </a:solidFill>
              </a:defRPr>
            </a:lvl8pPr>
            <a:lvl9pPr marL="342900" indent="-342900" algn="l" rtl="0">
              <a:lnSpc>
                <a:spcPct val="100000"/>
              </a:lnSpc>
              <a:spcBef>
                <a:spcPts val="0"/>
              </a:spcBef>
              <a:spcAft>
                <a:spcPts val="0"/>
              </a:spcAft>
              <a:buClr>
                <a:schemeClr val="dk2"/>
              </a:buClr>
              <a:buSzPct val="100000"/>
              <a:buFont typeface="Wingdings"/>
              <a:buChar char="§"/>
              <a:defRPr sz="2400" i="1">
                <a:solidFill>
                  <a:schemeClr val="dk2"/>
                </a:solidFill>
              </a:defRPr>
            </a:lvl9pPr>
          </a:lstStyle>
          <a:p>
            <a:pPr lvl="0"/>
            <a:r>
              <a:rPr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Shape 37"/>
          <p:cNvSpPr/>
          <p:nvPr/>
        </p:nvSpPr>
        <p:spPr>
          <a:xfrm>
            <a:off x="6676" y="101675"/>
            <a:ext cx="9134130" cy="6739722"/>
          </a:xfrm>
          <a:custGeom>
            <a:avLst/>
            <a:gdLst/>
            <a:ahLst/>
            <a:cxnLst/>
            <a:rect l="0" t="0" r="0" b="0"/>
            <a:pathLst>
              <a:path w="9157023" h="6739723" extrusionOk="0">
                <a:moveTo>
                  <a:pt x="1629" y="0"/>
                </a:moveTo>
                <a:lnTo>
                  <a:pt x="9157023" y="4340980"/>
                </a:lnTo>
                <a:lnTo>
                  <a:pt x="1593" y="6739723"/>
                </a:lnTo>
                <a:cubicBezTo>
                  <a:pt x="-3941" y="5123960"/>
                  <a:pt x="7163" y="1615763"/>
                  <a:pt x="1629" y="0"/>
                </a:cubicBezTo>
                <a:close/>
              </a:path>
            </a:pathLst>
          </a:custGeom>
          <a:solidFill>
            <a:srgbClr val="FFFFFF">
              <a:alpha val="6666"/>
            </a:srgbClr>
          </a:solidFill>
          <a:ln>
            <a:noFill/>
          </a:ln>
        </p:spPr>
        <p:txBody>
          <a:bodyPr lIns="91425" tIns="45700" rIns="91425" bIns="45700" anchor="ctr" anchorCtr="0">
            <a:spAutoFit/>
          </a:body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a:xfrm>
            <a:off x="6400800" y="6356350"/>
            <a:ext cx="2289048" cy="365760"/>
          </a:xfrm>
          <a:prstGeom prst="rect">
            <a:avLst/>
          </a:prstGeom>
        </p:spPr>
        <p:txBody>
          <a:bodyPr/>
          <a:lstStyle/>
          <a:p>
            <a:fld id="{2BFB06BB-C3E4-43D5-9DE6-F27AB28A7C77}" type="datetimeFigureOut">
              <a:rPr lang="en-US" smtClean="0"/>
              <a:t>2/9/14</a:t>
            </a:fld>
            <a:endParaRPr lang="en-US"/>
          </a:p>
        </p:txBody>
      </p:sp>
      <p:sp>
        <p:nvSpPr>
          <p:cNvPr id="5" name="Footer Placeholder 4"/>
          <p:cNvSpPr>
            <a:spLocks noGrp="1"/>
          </p:cNvSpPr>
          <p:nvPr>
            <p:ph type="ftr" sz="quarter" idx="11"/>
          </p:nvPr>
        </p:nvSpPr>
        <p:spPr>
          <a:xfrm>
            <a:off x="2898648" y="6356350"/>
            <a:ext cx="3505200" cy="365760"/>
          </a:xfrm>
          <a:prstGeom prst="rect">
            <a:avLst/>
          </a:prstGeom>
        </p:spPr>
        <p:txBody>
          <a:bodyPr/>
          <a:lstStyle/>
          <a:p>
            <a:endParaRPr lang="en-US"/>
          </a:p>
        </p:txBody>
      </p:sp>
      <p:sp>
        <p:nvSpPr>
          <p:cNvPr id="6" name="Slide Number Placeholder 5"/>
          <p:cNvSpPr>
            <a:spLocks noGrp="1"/>
          </p:cNvSpPr>
          <p:nvPr>
            <p:ph type="sldNum" sz="quarter" idx="12"/>
          </p:nvPr>
        </p:nvSpPr>
        <p:spPr>
          <a:xfrm>
            <a:off x="612648" y="6356350"/>
            <a:ext cx="1981200" cy="365760"/>
          </a:xfrm>
          <a:prstGeom prst="rect">
            <a:avLst/>
          </a:prstGeom>
        </p:spPr>
        <p:txBody>
          <a:bodyPr/>
          <a:lstStyle/>
          <a:p>
            <a:fld id="{2B8E169B-8FA3-4FA8-BCCB-F8E082BC94D6}" type="slidenum">
              <a:rPr lang="en-US" smtClean="0"/>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type="title" preserve="1">
  <p:cSld name="title">
    <p:spTree>
      <p:nvGrpSpPr>
        <p:cNvPr id="1" name="Shape 41"/>
        <p:cNvGrpSpPr/>
        <p:nvPr/>
      </p:nvGrpSpPr>
      <p:grpSpPr>
        <a:xfrm>
          <a:off x="0" y="0"/>
          <a:ext cx="0" cy="0"/>
          <a:chOff x="0" y="0"/>
          <a:chExt cx="0" cy="0"/>
        </a:xfrm>
      </p:grpSpPr>
      <p:sp>
        <p:nvSpPr>
          <p:cNvPr id="42" name="Shape 42"/>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r>
              <a:rPr lang="en-US" smtClean="0"/>
              <a:t>Click to edit Master title style</a:t>
            </a:r>
            <a:endParaRPr/>
          </a:p>
        </p:txBody>
      </p:sp>
      <p:sp>
        <p:nvSpPr>
          <p:cNvPr id="43" name="Shape 43"/>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r>
              <a:rPr lang="en-US" smtClean="0"/>
              <a:t>Click to edit Master subtitle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x" type="tx" preserve="1">
  <p:cSld name="tx">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theme" Target="../theme/theme2.xml"/><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theme" Target="../theme/theme3.xml"/><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theme" Target="../theme/theme4.xml"/><Relationship Id="rId1" Type="http://schemas.openxmlformats.org/officeDocument/2006/relationships/slideLayout" Target="../slideLayouts/slideLayout21.xml"/><Relationship Id="rId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1pPr>
            <a:lvl2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2pPr>
            <a:lvl3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3pPr>
            <a:lvl4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4pPr>
            <a:lvl5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5pPr>
            <a:lvl6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6pPr>
            <a:lvl7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7pPr>
            <a:lvl8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8pPr>
            <a:lvl9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Georgia"/>
                <a:ea typeface="Georgia"/>
                <a:cs typeface="Georgia"/>
                <a:sym typeface="Georgia"/>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Georgia"/>
                <a:ea typeface="Georgia"/>
                <a:cs typeface="Georgia"/>
                <a:sym typeface="Georgia"/>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Georgia"/>
                <a:ea typeface="Georgia"/>
                <a:cs typeface="Georgia"/>
                <a:sym typeface="Georgia"/>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Georgia"/>
                <a:ea typeface="Georgia"/>
                <a:cs typeface="Georgia"/>
                <a:sym typeface="Georgia"/>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Georgia"/>
                <a:ea typeface="Georgia"/>
                <a:cs typeface="Georgia"/>
                <a:sym typeface="Georgia"/>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Georgia"/>
                <a:ea typeface="Georgia"/>
                <a:cs typeface="Georgia"/>
                <a:sym typeface="Georgia"/>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Georgia"/>
                <a:ea typeface="Georgia"/>
                <a:cs typeface="Georgia"/>
                <a:sym typeface="Georgia"/>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Georgia"/>
                <a:ea typeface="Georgia"/>
                <a:cs typeface="Georgia"/>
                <a:sym typeface="Georgia"/>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Georgia"/>
                <a:ea typeface="Georgia"/>
                <a:cs typeface="Georgia"/>
                <a:sym typeface="Georgia"/>
              </a:defRPr>
            </a:lvl9pPr>
          </a:lstStyle>
          <a:p>
            <a:endParaRP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accent1"/>
            </a:gs>
            <a:gs pos="100000">
              <a:schemeClr val="dk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1pPr>
            <a:lvl2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2pPr>
            <a:lvl3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3pPr>
            <a:lvl4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4pPr>
            <a:lvl5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5pPr>
            <a:lvl6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6pPr>
            <a:lvl7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7pPr>
            <a:lvl8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8pPr>
            <a:lvl9pPr marL="0" indent="304800" algn="l" rtl="0">
              <a:spcBef>
                <a:spcPts val="0"/>
              </a:spcBef>
              <a:buClr>
                <a:schemeClr val="lt1"/>
              </a:buClr>
              <a:buSzPct val="100000"/>
              <a:buFont typeface="Georgia"/>
              <a:buNone/>
              <a:defRPr sz="4800" b="0" i="0" u="none" strike="noStrike" cap="none" baseline="0">
                <a:solidFill>
                  <a:schemeClr val="lt1"/>
                </a:solidFill>
                <a:latin typeface="Georgia"/>
                <a:ea typeface="Georgia"/>
                <a:cs typeface="Georgia"/>
                <a:sym typeface="Georgia"/>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Georgia"/>
                <a:ea typeface="Georgia"/>
                <a:cs typeface="Georgia"/>
                <a:sym typeface="Georgia"/>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Georgia"/>
                <a:ea typeface="Georgia"/>
                <a:cs typeface="Georgia"/>
                <a:sym typeface="Georgia"/>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Georgia"/>
                <a:ea typeface="Georgia"/>
                <a:cs typeface="Georgia"/>
                <a:sym typeface="Georgia"/>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Georgia"/>
                <a:ea typeface="Georgia"/>
                <a:cs typeface="Georgia"/>
                <a:sym typeface="Georgia"/>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Georgia"/>
                <a:ea typeface="Georgia"/>
                <a:cs typeface="Georgia"/>
                <a:sym typeface="Georgia"/>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Georgia"/>
                <a:ea typeface="Georgia"/>
                <a:cs typeface="Georgia"/>
                <a:sym typeface="Georgia"/>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Georgia"/>
                <a:ea typeface="Georgia"/>
                <a:cs typeface="Georgia"/>
                <a:sym typeface="Georgia"/>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Georgia"/>
                <a:ea typeface="Georgia"/>
                <a:cs typeface="Georgia"/>
                <a:sym typeface="Georgia"/>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Georgia"/>
                <a:ea typeface="Georgia"/>
                <a:cs typeface="Georgia"/>
                <a:sym typeface="Georgia"/>
              </a:defRPr>
            </a:lvl9pPr>
          </a:lstStyle>
          <a:p>
            <a:endParaRPr/>
          </a:p>
        </p:txBody>
      </p:sp>
    </p:spTree>
  </p:cSld>
  <p:clrMap bg1="lt1" tx1="dk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40" name="Shape 40"/>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 Id="rId3" Type="http://schemas.microsoft.com/office/2007/relationships/hdphoto" Target="../media/hdphoto1.wd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video" Target="http://www.youtube.com/v/ZqyCxJ3aeVo?version=3&amp;hl=en_US&amp;rel=0" TargetMode="External"/><Relationship Id="rId2" Type="http://schemas.openxmlformats.org/officeDocument/2006/relationships/slideLayout" Target="../slideLayouts/slideLayout15.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 Id="rId3" Type="http://schemas.openxmlformats.org/officeDocument/2006/relationships/image" Target="../media/image1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0.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1.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video" Target="http://www.youtube.com/v/Q5JRK4UeCZY?version=3&amp;hl=en_US&amp;rel=0" TargetMode="External"/><Relationship Id="rId2" Type="http://schemas.openxmlformats.org/officeDocument/2006/relationships/slideLayout" Target="../slideLayouts/slideLayout15.xml"/><Relationship Id="rId3"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0.png"/><Relationship Id="rId3" Type="http://schemas.openxmlformats.org/officeDocument/2006/relationships/image" Target="../media/image31.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video" Target="http://www.youtube.com/v/fyNPLHy_0e4?version=3&amp;hl=en_US&amp;rel=0" TargetMode="External"/><Relationship Id="rId2" Type="http://schemas.openxmlformats.org/officeDocument/2006/relationships/slideLayout" Target="../slideLayouts/slideLayout15.xml"/><Relationship Id="rId3" Type="http://schemas.openxmlformats.org/officeDocument/2006/relationships/image" Target="../media/image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31371" y="0"/>
            <a:ext cx="7772400" cy="914399"/>
          </a:xfrm>
        </p:spPr>
        <p:txBody>
          <a:bodyPr anchor="t"/>
          <a:lstStyle/>
          <a:p>
            <a:pPr algn="ctr"/>
            <a:r>
              <a:rPr lang="en-US" dirty="0" smtClean="0"/>
              <a:t>Thesis Presentation</a:t>
            </a:r>
            <a:endParaRPr lang="en-US" dirty="0"/>
          </a:p>
        </p:txBody>
      </p:sp>
      <p:sp>
        <p:nvSpPr>
          <p:cNvPr id="5" name="Subtitle 4"/>
          <p:cNvSpPr>
            <a:spLocks noGrp="1"/>
          </p:cNvSpPr>
          <p:nvPr>
            <p:ph type="subTitle" idx="1"/>
          </p:nvPr>
        </p:nvSpPr>
        <p:spPr>
          <a:xfrm>
            <a:off x="141514" y="838200"/>
            <a:ext cx="8991600" cy="702053"/>
          </a:xfrm>
        </p:spPr>
        <p:txBody>
          <a:bodyPr/>
          <a:lstStyle/>
          <a:p>
            <a:pPr algn="ctr"/>
            <a:r>
              <a:rPr lang="en-US" dirty="0" smtClean="0">
                <a:solidFill>
                  <a:schemeClr val="bg1"/>
                </a:solidFill>
              </a:rPr>
              <a:t>Using Software Defined Radios for radiometer applications</a:t>
            </a:r>
            <a:endParaRPr lang="en-US" dirty="0">
              <a:solidFill>
                <a:schemeClr val="bg1"/>
              </a:solidFill>
            </a:endParaRPr>
          </a:p>
        </p:txBody>
      </p:sp>
      <p:sp>
        <p:nvSpPr>
          <p:cNvPr id="3" name="TextBox 2"/>
          <p:cNvSpPr txBox="1"/>
          <p:nvPr/>
        </p:nvSpPr>
        <p:spPr>
          <a:xfrm>
            <a:off x="2993570" y="1752600"/>
            <a:ext cx="3048000" cy="1938992"/>
          </a:xfrm>
          <a:prstGeom prst="rect">
            <a:avLst/>
          </a:prstGeom>
          <a:noFill/>
        </p:spPr>
        <p:txBody>
          <a:bodyPr wrap="square" rtlCol="0">
            <a:spAutoFit/>
          </a:bodyPr>
          <a:lstStyle/>
          <a:p>
            <a:pPr algn="ctr"/>
            <a:r>
              <a:rPr lang="en-US" sz="2000" dirty="0" smtClean="0">
                <a:solidFill>
                  <a:schemeClr val="bg1"/>
                </a:solidFill>
              </a:rPr>
              <a:t>Matthew E. Nelson</a:t>
            </a:r>
          </a:p>
          <a:p>
            <a:pPr algn="ctr"/>
            <a:endParaRPr lang="en-US" sz="2000" dirty="0" smtClean="0">
              <a:solidFill>
                <a:schemeClr val="bg1"/>
              </a:solidFill>
            </a:endParaRPr>
          </a:p>
          <a:p>
            <a:pPr algn="ctr"/>
            <a:r>
              <a:rPr lang="en-US" sz="2000" dirty="0" smtClean="0">
                <a:solidFill>
                  <a:schemeClr val="bg1"/>
                </a:solidFill>
              </a:rPr>
              <a:t>Committee Members:</a:t>
            </a:r>
          </a:p>
          <a:p>
            <a:pPr algn="ctr"/>
            <a:r>
              <a:rPr lang="en-US" sz="2000" dirty="0" smtClean="0">
                <a:solidFill>
                  <a:schemeClr val="bg1"/>
                </a:solidFill>
              </a:rPr>
              <a:t>Phillip Jones</a:t>
            </a:r>
          </a:p>
          <a:p>
            <a:pPr algn="ctr"/>
            <a:r>
              <a:rPr lang="en-US" sz="2000" dirty="0" smtClean="0">
                <a:solidFill>
                  <a:schemeClr val="bg1"/>
                </a:solidFill>
              </a:rPr>
              <a:t>John Basart</a:t>
            </a:r>
          </a:p>
          <a:p>
            <a:pPr algn="ctr"/>
            <a:r>
              <a:rPr lang="en-US" sz="2000" dirty="0" smtClean="0">
                <a:solidFill>
                  <a:schemeClr val="bg1"/>
                </a:solidFill>
              </a:rPr>
              <a:t>Mani Mina</a:t>
            </a:r>
          </a:p>
        </p:txBody>
      </p:sp>
      <p:sp>
        <p:nvSpPr>
          <p:cNvPr id="6" name="TextBox 5"/>
          <p:cNvSpPr txBox="1"/>
          <p:nvPr/>
        </p:nvSpPr>
        <p:spPr>
          <a:xfrm>
            <a:off x="3595310" y="4419600"/>
            <a:ext cx="1844525" cy="830997"/>
          </a:xfrm>
          <a:prstGeom prst="rect">
            <a:avLst/>
          </a:prstGeom>
          <a:noFill/>
        </p:spPr>
        <p:txBody>
          <a:bodyPr wrap="none" rtlCol="0">
            <a:spAutoFit/>
          </a:bodyPr>
          <a:lstStyle/>
          <a:p>
            <a:pPr algn="ctr"/>
            <a:r>
              <a:rPr lang="en-US" sz="2400" dirty="0" smtClean="0"/>
              <a:t>Spring </a:t>
            </a:r>
            <a:r>
              <a:rPr lang="en-US" sz="2400" dirty="0" smtClean="0"/>
              <a:t>2014</a:t>
            </a:r>
          </a:p>
          <a:p>
            <a:pPr algn="ctr"/>
            <a:endParaRPr lang="en-US" sz="2400" dirty="0"/>
          </a:p>
        </p:txBody>
      </p:sp>
    </p:spTree>
    <p:extLst>
      <p:ext uri="{BB962C8B-B14F-4D97-AF65-F5344CB8AC3E}">
        <p14:creationId xmlns:p14="http://schemas.microsoft.com/office/powerpoint/2010/main" val="4336683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Radiometer theory</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Stability</a:t>
            </a:r>
          </a:p>
          <a:p>
            <a:pPr lvl="1"/>
            <a:r>
              <a:rPr lang="en-US" sz="3200" dirty="0" smtClean="0"/>
              <a:t>A radiometer must be stable</a:t>
            </a:r>
          </a:p>
          <a:p>
            <a:pPr lvl="1"/>
            <a:r>
              <a:rPr lang="en-US" sz="3200" dirty="0" smtClean="0"/>
              <a:t>Different methods for achieving this</a:t>
            </a:r>
          </a:p>
          <a:p>
            <a:pPr lvl="2"/>
            <a:r>
              <a:rPr lang="en-US" sz="3200" dirty="0" err="1" smtClean="0"/>
              <a:t>Dicke</a:t>
            </a:r>
            <a:r>
              <a:rPr lang="en-US" sz="3200" dirty="0" smtClean="0"/>
              <a:t> Radiometer</a:t>
            </a:r>
          </a:p>
          <a:p>
            <a:pPr lvl="1"/>
            <a:r>
              <a:rPr lang="en-US" sz="3200" dirty="0" smtClean="0"/>
              <a:t>ISU Radiometer</a:t>
            </a:r>
          </a:p>
          <a:p>
            <a:pPr lvl="2"/>
            <a:r>
              <a:rPr lang="en-US" sz="3200" dirty="0" smtClean="0"/>
              <a:t>Precise temperature control</a:t>
            </a:r>
          </a:p>
          <a:p>
            <a:pPr lvl="2"/>
            <a:r>
              <a:rPr lang="en-US" sz="3200" dirty="0" smtClean="0"/>
              <a:t>We assume our source is stable</a:t>
            </a:r>
          </a:p>
          <a:p>
            <a:pPr marL="457200" lvl="1" indent="0">
              <a:buNone/>
            </a:pPr>
            <a:endParaRPr lang="en-US" sz="3200" dirty="0" smtClean="0"/>
          </a:p>
        </p:txBody>
      </p:sp>
    </p:spTree>
    <p:extLst>
      <p:ext uri="{BB962C8B-B14F-4D97-AF65-F5344CB8AC3E}">
        <p14:creationId xmlns:p14="http://schemas.microsoft.com/office/powerpoint/2010/main" val="278294013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Current ISU Radiometer</a:t>
            </a:r>
          </a:p>
          <a:p>
            <a:pPr marL="457200" lvl="1" indent="0">
              <a:buNone/>
            </a:pPr>
            <a:endParaRPr lang="en-US" sz="3200" dirty="0" smtClean="0"/>
          </a:p>
        </p:txBody>
      </p:sp>
      <p:pic>
        <p:nvPicPr>
          <p:cNvPr id="4" name="Picture 3" descr="ISU Radiometer.png"/>
          <p:cNvPicPr>
            <a:picLocks noChangeAspect="1"/>
          </p:cNvPicPr>
          <p:nvPr/>
        </p:nvPicPr>
        <p:blipFill rotWithShape="1">
          <a:blip r:embed="rId2">
            <a:extLst>
              <a:ext uri="{28A0092B-C50C-407E-A947-70E740481C1C}">
                <a14:useLocalDpi xmlns:a14="http://schemas.microsoft.com/office/drawing/2010/main" val="0"/>
              </a:ext>
            </a:extLst>
          </a:blip>
          <a:srcRect l="682" t="11077" r="19773" b="6936"/>
          <a:stretch/>
        </p:blipFill>
        <p:spPr>
          <a:xfrm>
            <a:off x="1295400" y="2286000"/>
            <a:ext cx="5696438" cy="4403438"/>
          </a:xfrm>
          <a:prstGeom prst="rect">
            <a:avLst/>
          </a:prstGeom>
        </p:spPr>
      </p:pic>
    </p:spTree>
    <p:extLst>
      <p:ext uri="{BB962C8B-B14F-4D97-AF65-F5344CB8AC3E}">
        <p14:creationId xmlns:p14="http://schemas.microsoft.com/office/powerpoint/2010/main" val="304919541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Current ISU Radiometer</a:t>
            </a:r>
          </a:p>
          <a:p>
            <a:pPr lvl="1"/>
            <a:r>
              <a:rPr lang="en-US" sz="3200" dirty="0" smtClean="0"/>
              <a:t>Directly digitizes the signal</a:t>
            </a:r>
          </a:p>
          <a:p>
            <a:pPr lvl="1"/>
            <a:r>
              <a:rPr lang="en-US" sz="3200" dirty="0" smtClean="0"/>
              <a:t>A/D Under samples the information</a:t>
            </a:r>
            <a:endParaRPr lang="en-US" sz="3200" dirty="0"/>
          </a:p>
          <a:p>
            <a:pPr lvl="2"/>
            <a:r>
              <a:rPr lang="en-US" sz="3200" dirty="0" smtClean="0"/>
              <a:t>Can only recover power information</a:t>
            </a:r>
          </a:p>
          <a:p>
            <a:pPr lvl="2"/>
            <a:r>
              <a:rPr lang="en-US" sz="3200" dirty="0" smtClean="0"/>
              <a:t>No spectrum information is preserved</a:t>
            </a:r>
          </a:p>
          <a:p>
            <a:pPr lvl="1"/>
            <a:r>
              <a:rPr lang="en-US" sz="3200" dirty="0" smtClean="0"/>
              <a:t>Is currently not functioning</a:t>
            </a:r>
          </a:p>
          <a:p>
            <a:pPr lvl="2"/>
            <a:r>
              <a:rPr lang="en-US" sz="3200" dirty="0" smtClean="0"/>
              <a:t>Issues with the FPGA</a:t>
            </a:r>
          </a:p>
          <a:p>
            <a:pPr marL="457200" lvl="1" indent="0">
              <a:buNone/>
            </a:pPr>
            <a:endParaRPr lang="en-US" sz="3200" dirty="0" smtClean="0"/>
          </a:p>
        </p:txBody>
      </p:sp>
    </p:spTree>
    <p:extLst>
      <p:ext uri="{BB962C8B-B14F-4D97-AF65-F5344CB8AC3E}">
        <p14:creationId xmlns:p14="http://schemas.microsoft.com/office/powerpoint/2010/main" val="152289291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SDR replacement</a:t>
            </a:r>
          </a:p>
          <a:p>
            <a:pPr lvl="1"/>
            <a:r>
              <a:rPr lang="en-US" sz="3200" dirty="0" smtClean="0"/>
              <a:t>Replaces current A/D and FPGA</a:t>
            </a:r>
          </a:p>
          <a:p>
            <a:pPr lvl="1"/>
            <a:r>
              <a:rPr lang="en-US" sz="3200" dirty="0" smtClean="0"/>
              <a:t>Off the shelf component</a:t>
            </a:r>
          </a:p>
          <a:p>
            <a:pPr lvl="1"/>
            <a:r>
              <a:rPr lang="en-US" sz="3200" dirty="0" smtClean="0"/>
              <a:t>Standard equipment</a:t>
            </a:r>
          </a:p>
          <a:p>
            <a:pPr lvl="1"/>
            <a:r>
              <a:rPr lang="en-US" sz="3200" dirty="0" smtClean="0"/>
              <a:t>Open source firmware and software</a:t>
            </a:r>
          </a:p>
          <a:p>
            <a:pPr lvl="1"/>
            <a:r>
              <a:rPr lang="en-US" sz="3200" dirty="0" smtClean="0"/>
              <a:t>Smaller package</a:t>
            </a:r>
          </a:p>
        </p:txBody>
      </p:sp>
      <p:pic>
        <p:nvPicPr>
          <p:cNvPr id="4" name="Picture 3" descr="n200.jpg"/>
          <p:cNvPicPr>
            <a:picLocks noChangeAspect="1"/>
          </p:cNvPicPr>
          <p:nvPr/>
        </p:nvPicPr>
        <p:blipFill>
          <a:blip r:embed="rId2">
            <a:alphaModFix/>
            <a:extLst>
              <a:ext uri="{BEBA8EAE-BF5A-486C-A8C5-ECC9F3942E4B}">
                <a14:imgProps xmlns:a14="http://schemas.microsoft.com/office/drawing/2010/main">
                  <a14:imgLayer r:embed="rId3">
                    <a14:imgEffect>
                      <a14:backgroundRemoval t="10000" b="90000" l="5588" r="95588"/>
                    </a14:imgEffect>
                  </a14:imgLayer>
                </a14:imgProps>
              </a:ext>
              <a:ext uri="{28A0092B-C50C-407E-A947-70E740481C1C}">
                <a14:useLocalDpi xmlns:a14="http://schemas.microsoft.com/office/drawing/2010/main" val="0"/>
              </a:ext>
            </a:extLst>
          </a:blip>
          <a:stretch>
            <a:fillRect/>
          </a:stretch>
        </p:blipFill>
        <p:spPr>
          <a:xfrm>
            <a:off x="4648200" y="3733800"/>
            <a:ext cx="4318000" cy="3556000"/>
          </a:xfrm>
          <a:prstGeom prst="rect">
            <a:avLst/>
          </a:prstGeom>
        </p:spPr>
      </p:pic>
    </p:spTree>
    <p:extLst>
      <p:ext uri="{BB962C8B-B14F-4D97-AF65-F5344CB8AC3E}">
        <p14:creationId xmlns:p14="http://schemas.microsoft.com/office/powerpoint/2010/main" val="21168911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4" name="Rectangle 3"/>
          <p:cNvSpPr/>
          <p:nvPr/>
        </p:nvSpPr>
        <p:spPr>
          <a:xfrm>
            <a:off x="1219200" y="2819400"/>
            <a:ext cx="1600200" cy="914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Amplification and filtering</a:t>
            </a:r>
            <a:endParaRPr lang="en-US" dirty="0"/>
          </a:p>
        </p:txBody>
      </p:sp>
      <p:sp>
        <p:nvSpPr>
          <p:cNvPr id="5" name="Isosceles Triangle 4"/>
          <p:cNvSpPr/>
          <p:nvPr/>
        </p:nvSpPr>
        <p:spPr>
          <a:xfrm rot="10800000">
            <a:off x="304800" y="1823357"/>
            <a:ext cx="762000" cy="685800"/>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a:off x="3352800" y="2819402"/>
            <a:ext cx="914400" cy="914400"/>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Power Divider</a:t>
            </a:r>
            <a:endParaRPr lang="en-US" dirty="0"/>
          </a:p>
        </p:txBody>
      </p:sp>
      <p:sp>
        <p:nvSpPr>
          <p:cNvPr id="7" name="Rectangle 6"/>
          <p:cNvSpPr/>
          <p:nvPr/>
        </p:nvSpPr>
        <p:spPr>
          <a:xfrm>
            <a:off x="5105400" y="3657600"/>
            <a:ext cx="1600200" cy="914400"/>
          </a:xfrm>
          <a:prstGeom prst="rect">
            <a:avLst/>
          </a:prstGeom>
          <a:gradFill>
            <a:gsLst>
              <a:gs pos="0">
                <a:srgbClr val="00B050"/>
              </a:gs>
              <a:gs pos="50000">
                <a:srgbClr val="8FF90F"/>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Square-Law Detector</a:t>
            </a:r>
            <a:endParaRPr lang="en-US" dirty="0"/>
          </a:p>
        </p:txBody>
      </p:sp>
      <p:sp>
        <p:nvSpPr>
          <p:cNvPr id="8" name="Rectangle 7"/>
          <p:cNvSpPr/>
          <p:nvPr/>
        </p:nvSpPr>
        <p:spPr>
          <a:xfrm>
            <a:off x="5105400" y="1823356"/>
            <a:ext cx="3657600" cy="1605643"/>
          </a:xfrm>
          <a:prstGeom prst="rect">
            <a:avLst/>
          </a:prstGeom>
          <a:gradFill>
            <a:gsLst>
              <a:gs pos="0">
                <a:srgbClr val="00B050"/>
              </a:gs>
              <a:gs pos="50000">
                <a:srgbClr val="22E68D"/>
              </a:gs>
              <a:gs pos="100000">
                <a:schemeClr val="accent2"/>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smtClean="0"/>
          </a:p>
          <a:p>
            <a:pPr algn="ctr"/>
            <a:endParaRPr lang="en-US" sz="1800" dirty="0"/>
          </a:p>
          <a:p>
            <a:pPr algn="ctr"/>
            <a:endParaRPr lang="en-US" sz="1800" dirty="0" smtClean="0"/>
          </a:p>
          <a:p>
            <a:pPr algn="ctr"/>
            <a:endParaRPr lang="en-US" sz="1800" dirty="0"/>
          </a:p>
          <a:p>
            <a:pPr algn="ctr"/>
            <a:r>
              <a:rPr lang="en-US" sz="1800" dirty="0" smtClean="0"/>
              <a:t>N200</a:t>
            </a:r>
          </a:p>
        </p:txBody>
      </p:sp>
      <p:cxnSp>
        <p:nvCxnSpPr>
          <p:cNvPr id="12" name="Elbow Connector 11"/>
          <p:cNvCxnSpPr>
            <a:stCxn id="5" idx="0"/>
            <a:endCxn id="4" idx="1"/>
          </p:cNvCxnSpPr>
          <p:nvPr/>
        </p:nvCxnSpPr>
        <p:spPr>
          <a:xfrm rot="16200000" flipH="1">
            <a:off x="568779" y="2626178"/>
            <a:ext cx="767443" cy="533400"/>
          </a:xfrm>
          <a:prstGeom prst="bentConnector2">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4" idx="3"/>
            <a:endCxn id="6" idx="1"/>
          </p:cNvCxnSpPr>
          <p:nvPr/>
        </p:nvCxnSpPr>
        <p:spPr>
          <a:xfrm>
            <a:off x="2819400" y="3276600"/>
            <a:ext cx="533400" cy="2"/>
          </a:xfrm>
          <a:prstGeom prst="bentConnector3">
            <a:avLst/>
          </a:prstGeom>
          <a:ln w="444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6" idx="3"/>
            <a:endCxn id="8" idx="1"/>
          </p:cNvCxnSpPr>
          <p:nvPr/>
        </p:nvCxnSpPr>
        <p:spPr>
          <a:xfrm flipV="1">
            <a:off x="4267200" y="2626178"/>
            <a:ext cx="838200" cy="650424"/>
          </a:xfrm>
          <a:prstGeom prst="bentConnector3">
            <a:avLst/>
          </a:prstGeom>
          <a:ln w="41275">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6" idx="3"/>
            <a:endCxn id="7" idx="1"/>
          </p:cNvCxnSpPr>
          <p:nvPr/>
        </p:nvCxnSpPr>
        <p:spPr>
          <a:xfrm>
            <a:off x="4267200" y="3276602"/>
            <a:ext cx="838200" cy="838198"/>
          </a:xfrm>
          <a:prstGeom prst="bentConnector3">
            <a:avLst/>
          </a:prstGeom>
          <a:ln w="412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29342" y="4495800"/>
            <a:ext cx="2623458" cy="205740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PC</a:t>
            </a:r>
          </a:p>
        </p:txBody>
      </p:sp>
      <p:sp>
        <p:nvSpPr>
          <p:cNvPr id="24" name="Rectangle 23"/>
          <p:cNvSpPr/>
          <p:nvPr/>
        </p:nvSpPr>
        <p:spPr>
          <a:xfrm>
            <a:off x="7239000" y="3648411"/>
            <a:ext cx="914400" cy="932779"/>
          </a:xfrm>
          <a:prstGeom prst="rect">
            <a:avLst/>
          </a:prstGeom>
          <a:gradFill>
            <a:gsLst>
              <a:gs pos="0">
                <a:srgbClr val="FFFF00"/>
              </a:gs>
              <a:gs pos="50000">
                <a:srgbClr val="8FF90F"/>
              </a:gs>
              <a:gs pos="100000">
                <a:schemeClr val="accent2"/>
              </a:gs>
            </a:gsLst>
            <a:lin ang="0" scaled="0"/>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PIC32</a:t>
            </a:r>
          </a:p>
        </p:txBody>
      </p:sp>
      <p:sp>
        <p:nvSpPr>
          <p:cNvPr id="26" name="Rectangle 25"/>
          <p:cNvSpPr/>
          <p:nvPr/>
        </p:nvSpPr>
        <p:spPr>
          <a:xfrm>
            <a:off x="5257800" y="1905000"/>
            <a:ext cx="800100" cy="63681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DBSRX2</a:t>
            </a:r>
            <a:endParaRPr lang="en-US" sz="1200" dirty="0"/>
          </a:p>
        </p:txBody>
      </p:sp>
      <p:sp>
        <p:nvSpPr>
          <p:cNvPr id="27" name="Rectangle 26"/>
          <p:cNvSpPr/>
          <p:nvPr/>
        </p:nvSpPr>
        <p:spPr>
          <a:xfrm>
            <a:off x="5257800" y="2715989"/>
            <a:ext cx="800100" cy="63681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DBSRX2</a:t>
            </a:r>
            <a:endParaRPr lang="en-US" sz="1200" dirty="0"/>
          </a:p>
        </p:txBody>
      </p:sp>
      <p:sp>
        <p:nvSpPr>
          <p:cNvPr id="28" name="Rectangle 27"/>
          <p:cNvSpPr/>
          <p:nvPr/>
        </p:nvSpPr>
        <p:spPr>
          <a:xfrm>
            <a:off x="6572250" y="1904999"/>
            <a:ext cx="800100" cy="63681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A/D</a:t>
            </a:r>
            <a:endParaRPr lang="en-US" sz="1200" dirty="0"/>
          </a:p>
        </p:txBody>
      </p:sp>
      <p:sp>
        <p:nvSpPr>
          <p:cNvPr id="29" name="Rectangle 28"/>
          <p:cNvSpPr/>
          <p:nvPr/>
        </p:nvSpPr>
        <p:spPr>
          <a:xfrm>
            <a:off x="7810500" y="2314579"/>
            <a:ext cx="800100" cy="63681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FPGA</a:t>
            </a:r>
            <a:endParaRPr lang="en-US" sz="1200" dirty="0"/>
          </a:p>
        </p:txBody>
      </p:sp>
      <p:sp>
        <p:nvSpPr>
          <p:cNvPr id="30" name="Rectangle 29"/>
          <p:cNvSpPr/>
          <p:nvPr/>
        </p:nvSpPr>
        <p:spPr>
          <a:xfrm>
            <a:off x="1447800" y="4724400"/>
            <a:ext cx="1143000" cy="636811"/>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GNURadio</a:t>
            </a:r>
            <a:endParaRPr lang="en-US" sz="1200" dirty="0"/>
          </a:p>
        </p:txBody>
      </p:sp>
      <p:sp>
        <p:nvSpPr>
          <p:cNvPr id="31" name="Rectangle 30"/>
          <p:cNvSpPr/>
          <p:nvPr/>
        </p:nvSpPr>
        <p:spPr>
          <a:xfrm>
            <a:off x="1469571" y="5715000"/>
            <a:ext cx="1143000" cy="636811"/>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Python </a:t>
            </a:r>
            <a:r>
              <a:rPr lang="en-US" sz="1200" dirty="0" err="1" smtClean="0"/>
              <a:t>Datalogger</a:t>
            </a:r>
            <a:endParaRPr lang="en-US" sz="1200" dirty="0"/>
          </a:p>
        </p:txBody>
      </p:sp>
      <p:sp>
        <p:nvSpPr>
          <p:cNvPr id="32" name="Can 31"/>
          <p:cNvSpPr/>
          <p:nvPr/>
        </p:nvSpPr>
        <p:spPr>
          <a:xfrm>
            <a:off x="4419600" y="4769301"/>
            <a:ext cx="1066800" cy="151039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a:t>
            </a:r>
          </a:p>
          <a:p>
            <a:pPr algn="ctr"/>
            <a:r>
              <a:rPr lang="en-US" dirty="0" smtClean="0"/>
              <a:t>Storage</a:t>
            </a:r>
            <a:endParaRPr lang="en-US" dirty="0"/>
          </a:p>
        </p:txBody>
      </p:sp>
      <p:sp>
        <p:nvSpPr>
          <p:cNvPr id="33" name="Rectangle 32"/>
          <p:cNvSpPr/>
          <p:nvPr/>
        </p:nvSpPr>
        <p:spPr>
          <a:xfrm>
            <a:off x="6057900" y="4953001"/>
            <a:ext cx="1714499" cy="1219200"/>
          </a:xfrm>
          <a:prstGeom prst="rect">
            <a:avLst/>
          </a:prstGeom>
          <a:solidFill>
            <a:schemeClr val="accent6">
              <a:lumMod val="75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Matlab</a:t>
            </a:r>
            <a:endParaRPr lang="en-US" sz="1200" dirty="0"/>
          </a:p>
        </p:txBody>
      </p:sp>
      <p:sp>
        <p:nvSpPr>
          <p:cNvPr id="34" name="TextBox 33"/>
          <p:cNvSpPr txBox="1"/>
          <p:nvPr/>
        </p:nvSpPr>
        <p:spPr>
          <a:xfrm>
            <a:off x="67315" y="1233652"/>
            <a:ext cx="5388013" cy="1538883"/>
          </a:xfrm>
          <a:prstGeom prst="rect">
            <a:avLst/>
          </a:prstGeom>
          <a:solidFill>
            <a:schemeClr val="accent2">
              <a:lumMod val="20000"/>
              <a:lumOff val="80000"/>
            </a:schemeClr>
          </a:solidFill>
        </p:spPr>
        <p:txBody>
          <a:bodyPr wrap="none" rtlCol="0">
            <a:spAutoFit/>
          </a:bodyPr>
          <a:lstStyle/>
          <a:p>
            <a:r>
              <a:rPr lang="en-US" sz="2000" dirty="0"/>
              <a:t>~ NF of 3.67 dB (~ 385 </a:t>
            </a:r>
            <a:r>
              <a:rPr lang="en-US" sz="2000" dirty="0" smtClean="0"/>
              <a:t>K)</a:t>
            </a:r>
          </a:p>
          <a:p>
            <a:r>
              <a:rPr lang="en-US" sz="2000" dirty="0" smtClean="0"/>
              <a:t>This </a:t>
            </a:r>
            <a:r>
              <a:rPr lang="en-US" sz="2000" dirty="0"/>
              <a:t>includes antenna and all filters and </a:t>
            </a:r>
            <a:r>
              <a:rPr lang="en-US" sz="2000" dirty="0" smtClean="0"/>
              <a:t>LNAs</a:t>
            </a:r>
          </a:p>
          <a:p>
            <a:r>
              <a:rPr lang="en-US" sz="2000" dirty="0" smtClean="0"/>
              <a:t>Data </a:t>
            </a:r>
            <a:r>
              <a:rPr lang="en-US" sz="2000" dirty="0"/>
              <a:t>provided by University of Michigan</a:t>
            </a:r>
          </a:p>
          <a:p>
            <a:r>
              <a:rPr lang="en-US" sz="2000" dirty="0"/>
              <a:t>Total amplification of 71.4 dB</a:t>
            </a:r>
          </a:p>
          <a:p>
            <a:endParaRPr lang="en-US" dirty="0"/>
          </a:p>
        </p:txBody>
      </p:sp>
      <p:cxnSp>
        <p:nvCxnSpPr>
          <p:cNvPr id="10" name="Elbow Connector 9"/>
          <p:cNvCxnSpPr>
            <a:stCxn id="26" idx="3"/>
            <a:endCxn id="28" idx="1"/>
          </p:cNvCxnSpPr>
          <p:nvPr/>
        </p:nvCxnSpPr>
        <p:spPr>
          <a:xfrm flipV="1">
            <a:off x="6057900" y="2223405"/>
            <a:ext cx="514350" cy="1"/>
          </a:xfrm>
          <a:prstGeom prst="bentConnector3">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7" name="Elbow Connector 16"/>
          <p:cNvCxnSpPr>
            <a:stCxn id="28" idx="3"/>
            <a:endCxn id="29" idx="1"/>
          </p:cNvCxnSpPr>
          <p:nvPr/>
        </p:nvCxnSpPr>
        <p:spPr>
          <a:xfrm>
            <a:off x="7372350" y="2223405"/>
            <a:ext cx="438150" cy="409580"/>
          </a:xfrm>
          <a:prstGeom prst="bentConnector3">
            <a:avLst/>
          </a:prstGeom>
          <a:ln>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19" name="Elbow Connector 18"/>
          <p:cNvCxnSpPr>
            <a:stCxn id="7" idx="3"/>
            <a:endCxn id="24" idx="1"/>
          </p:cNvCxnSpPr>
          <p:nvPr/>
        </p:nvCxnSpPr>
        <p:spPr>
          <a:xfrm>
            <a:off x="6705600" y="4114800"/>
            <a:ext cx="533400" cy="1"/>
          </a:xfrm>
          <a:prstGeom prst="bentConnector3">
            <a:avLst/>
          </a:prstGeom>
          <a:ln w="317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23" idx="3"/>
            <a:endCxn id="32" idx="2"/>
          </p:cNvCxnSpPr>
          <p:nvPr/>
        </p:nvCxnSpPr>
        <p:spPr>
          <a:xfrm flipV="1">
            <a:off x="3352800" y="5524499"/>
            <a:ext cx="1066800" cy="1"/>
          </a:xfrm>
          <a:prstGeom prst="bentConnector3">
            <a:avLst/>
          </a:prstGeom>
          <a:ln w="38100">
            <a:solidFill>
              <a:schemeClr val="bg2">
                <a:lumMod val="60000"/>
                <a:lumOff val="40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390440" y="592250"/>
            <a:ext cx="4764446" cy="1231106"/>
          </a:xfrm>
          <a:prstGeom prst="rect">
            <a:avLst/>
          </a:prstGeom>
          <a:solidFill>
            <a:schemeClr val="accent2">
              <a:lumMod val="20000"/>
              <a:lumOff val="80000"/>
            </a:schemeClr>
          </a:solidFill>
        </p:spPr>
        <p:txBody>
          <a:bodyPr wrap="none" rtlCol="0">
            <a:spAutoFit/>
          </a:bodyPr>
          <a:lstStyle/>
          <a:p>
            <a:r>
              <a:rPr lang="en-US" sz="2000" dirty="0"/>
              <a:t>N200 uses the DBSRX2 daughterboard</a:t>
            </a:r>
          </a:p>
          <a:p>
            <a:pPr lvl="1"/>
            <a:r>
              <a:rPr lang="en-US" sz="2000" dirty="0"/>
              <a:t>800 MHz to 2.4 GHz</a:t>
            </a:r>
          </a:p>
          <a:p>
            <a:pPr lvl="1"/>
            <a:r>
              <a:rPr lang="en-US" sz="2000" dirty="0"/>
              <a:t>~ NF of 5 dB (626 K</a:t>
            </a:r>
            <a:r>
              <a:rPr lang="en-US" sz="2000" dirty="0" smtClean="0"/>
              <a:t>)</a:t>
            </a:r>
            <a:endParaRPr lang="en-US" sz="2000" dirty="0"/>
          </a:p>
          <a:p>
            <a:endParaRPr lang="en-US" dirty="0"/>
          </a:p>
        </p:txBody>
      </p:sp>
      <p:sp>
        <p:nvSpPr>
          <p:cNvPr id="37" name="Rectangle 36"/>
          <p:cNvSpPr/>
          <p:nvPr/>
        </p:nvSpPr>
        <p:spPr>
          <a:xfrm>
            <a:off x="6553200" y="2715989"/>
            <a:ext cx="800100" cy="636811"/>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A/D</a:t>
            </a:r>
            <a:endParaRPr lang="en-US" sz="1200" dirty="0"/>
          </a:p>
        </p:txBody>
      </p:sp>
      <p:cxnSp>
        <p:nvCxnSpPr>
          <p:cNvPr id="15" name="Straight Arrow Connector 14"/>
          <p:cNvCxnSpPr>
            <a:stCxn id="27" idx="3"/>
            <a:endCxn id="37" idx="1"/>
          </p:cNvCxnSpPr>
          <p:nvPr/>
        </p:nvCxnSpPr>
        <p:spPr>
          <a:xfrm>
            <a:off x="6057900" y="3034395"/>
            <a:ext cx="495300" cy="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37" idx="3"/>
            <a:endCxn id="29" idx="1"/>
          </p:cNvCxnSpPr>
          <p:nvPr/>
        </p:nvCxnSpPr>
        <p:spPr>
          <a:xfrm flipV="1">
            <a:off x="7353300" y="2632985"/>
            <a:ext cx="457200" cy="401410"/>
          </a:xfrm>
          <a:prstGeom prst="bentConnector3">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105280" y="1298916"/>
            <a:ext cx="2972290" cy="1015663"/>
          </a:xfrm>
          <a:prstGeom prst="rect">
            <a:avLst/>
          </a:prstGeom>
          <a:solidFill>
            <a:schemeClr val="accent2">
              <a:lumMod val="20000"/>
              <a:lumOff val="80000"/>
            </a:schemeClr>
          </a:solidFill>
        </p:spPr>
        <p:txBody>
          <a:bodyPr wrap="square" rtlCol="0">
            <a:spAutoFit/>
          </a:bodyPr>
          <a:lstStyle/>
          <a:p>
            <a:r>
              <a:rPr lang="en-US" sz="2000" dirty="0" smtClean="0"/>
              <a:t>FGPA</a:t>
            </a:r>
          </a:p>
          <a:p>
            <a:r>
              <a:rPr lang="en-US" sz="2000" dirty="0" smtClean="0"/>
              <a:t>1.8 Million gates</a:t>
            </a:r>
          </a:p>
          <a:p>
            <a:r>
              <a:rPr lang="en-US" sz="2000" dirty="0" smtClean="0"/>
              <a:t>32-bit RISC processor</a:t>
            </a:r>
          </a:p>
        </p:txBody>
      </p:sp>
      <p:sp>
        <p:nvSpPr>
          <p:cNvPr id="39" name="TextBox 38"/>
          <p:cNvSpPr txBox="1"/>
          <p:nvPr/>
        </p:nvSpPr>
        <p:spPr>
          <a:xfrm>
            <a:off x="4989908" y="4653325"/>
            <a:ext cx="1831184" cy="707886"/>
          </a:xfrm>
          <a:prstGeom prst="rect">
            <a:avLst/>
          </a:prstGeom>
          <a:solidFill>
            <a:schemeClr val="accent2">
              <a:lumMod val="20000"/>
              <a:lumOff val="80000"/>
            </a:schemeClr>
          </a:solidFill>
        </p:spPr>
        <p:txBody>
          <a:bodyPr wrap="square" rtlCol="0">
            <a:spAutoFit/>
          </a:bodyPr>
          <a:lstStyle/>
          <a:p>
            <a:r>
              <a:rPr lang="en-US" sz="2000" dirty="0" smtClean="0"/>
              <a:t>Square Law</a:t>
            </a:r>
          </a:p>
          <a:p>
            <a:r>
              <a:rPr lang="en-US" sz="2000" dirty="0" smtClean="0"/>
              <a:t>-60 to 1 </a:t>
            </a:r>
            <a:r>
              <a:rPr lang="en-US" sz="2000" dirty="0" err="1" smtClean="0"/>
              <a:t>dBm</a:t>
            </a:r>
            <a:endParaRPr lang="en-US" sz="2000" dirty="0" smtClean="0"/>
          </a:p>
        </p:txBody>
      </p:sp>
      <p:cxnSp>
        <p:nvCxnSpPr>
          <p:cNvPr id="41" name="Elbow Connector 40"/>
          <p:cNvCxnSpPr>
            <a:stCxn id="29" idx="2"/>
            <a:endCxn id="30" idx="0"/>
          </p:cNvCxnSpPr>
          <p:nvPr/>
        </p:nvCxnSpPr>
        <p:spPr>
          <a:xfrm rot="5400000">
            <a:off x="4228420" y="742270"/>
            <a:ext cx="1773010" cy="6191250"/>
          </a:xfrm>
          <a:prstGeom prst="bentConnector3">
            <a:avLst>
              <a:gd name="adj1" fmla="val 50000"/>
            </a:avLst>
          </a:prstGeom>
          <a:ln w="31750">
            <a:solidFill>
              <a:srgbClr val="8FF90F"/>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24" idx="2"/>
            <a:endCxn id="31" idx="3"/>
          </p:cNvCxnSpPr>
          <p:nvPr/>
        </p:nvCxnSpPr>
        <p:spPr>
          <a:xfrm rot="5400000">
            <a:off x="4428278" y="2765484"/>
            <a:ext cx="1452216" cy="5083629"/>
          </a:xfrm>
          <a:prstGeom prst="bentConnector2">
            <a:avLst/>
          </a:prstGeom>
          <a:ln w="34925">
            <a:solidFill>
              <a:srgbClr val="22E68D"/>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823655" y="4769301"/>
            <a:ext cx="3059289" cy="1631216"/>
          </a:xfrm>
          <a:prstGeom prst="rect">
            <a:avLst/>
          </a:prstGeom>
          <a:solidFill>
            <a:schemeClr val="accent2">
              <a:lumMod val="20000"/>
              <a:lumOff val="80000"/>
            </a:schemeClr>
          </a:solidFill>
        </p:spPr>
        <p:txBody>
          <a:bodyPr wrap="square" rtlCol="0">
            <a:spAutoFit/>
          </a:bodyPr>
          <a:lstStyle/>
          <a:p>
            <a:r>
              <a:rPr lang="en-US" sz="2000" dirty="0" smtClean="0"/>
              <a:t>PIC32</a:t>
            </a:r>
          </a:p>
          <a:p>
            <a:r>
              <a:rPr lang="en-US" sz="2000" dirty="0" smtClean="0"/>
              <a:t>Up to 80 MHz operation</a:t>
            </a:r>
          </a:p>
          <a:p>
            <a:r>
              <a:rPr lang="en-US" sz="2000" dirty="0" smtClean="0"/>
              <a:t>10-bit A/D</a:t>
            </a:r>
          </a:p>
          <a:p>
            <a:r>
              <a:rPr lang="en-US" sz="2000" dirty="0" smtClean="0"/>
              <a:t>I2C, SPI, 4xUARTs</a:t>
            </a:r>
          </a:p>
          <a:p>
            <a:r>
              <a:rPr lang="en-US" sz="2000" dirty="0" smtClean="0"/>
              <a:t>512K FLASH</a:t>
            </a:r>
          </a:p>
        </p:txBody>
      </p:sp>
      <p:sp>
        <p:nvSpPr>
          <p:cNvPr id="36" name="TextBox 35"/>
          <p:cNvSpPr txBox="1"/>
          <p:nvPr/>
        </p:nvSpPr>
        <p:spPr>
          <a:xfrm>
            <a:off x="4838211" y="3428999"/>
            <a:ext cx="4153873" cy="707886"/>
          </a:xfrm>
          <a:prstGeom prst="rect">
            <a:avLst/>
          </a:prstGeom>
          <a:solidFill>
            <a:schemeClr val="accent2">
              <a:lumMod val="20000"/>
              <a:lumOff val="80000"/>
            </a:schemeClr>
          </a:solidFill>
        </p:spPr>
        <p:txBody>
          <a:bodyPr wrap="square" rtlCol="0">
            <a:spAutoFit/>
          </a:bodyPr>
          <a:lstStyle/>
          <a:p>
            <a:r>
              <a:rPr lang="en-US" sz="2000" dirty="0" smtClean="0"/>
              <a:t>A/D Converter</a:t>
            </a:r>
          </a:p>
          <a:p>
            <a:r>
              <a:rPr lang="en-US" sz="2000" dirty="0" smtClean="0"/>
              <a:t>100 Mbps 14-bit</a:t>
            </a:r>
          </a:p>
        </p:txBody>
      </p:sp>
    </p:spTree>
    <p:extLst>
      <p:ext uri="{BB962C8B-B14F-4D97-AF65-F5344CB8AC3E}">
        <p14:creationId xmlns:p14="http://schemas.microsoft.com/office/powerpoint/2010/main" val="2562578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2000" fill="hold"/>
                                        <p:tgtEl>
                                          <p:spTgt spid="4"/>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anim calcmode="lin" valueType="num">
                                      <p:cBhvr>
                                        <p:cTn id="12" dur="1000" fill="hold"/>
                                        <p:tgtEl>
                                          <p:spTgt spid="34"/>
                                        </p:tgtEl>
                                        <p:attrNameLst>
                                          <p:attrName>ppt_x</p:attrName>
                                        </p:attrNameLst>
                                      </p:cBhvr>
                                      <p:tavLst>
                                        <p:tav tm="0">
                                          <p:val>
                                            <p:strVal val="#ppt_x"/>
                                          </p:val>
                                        </p:tav>
                                        <p:tav tm="100000">
                                          <p:val>
                                            <p:strVal val="#ppt_x"/>
                                          </p:val>
                                        </p:tav>
                                      </p:tavLst>
                                    </p:anim>
                                    <p:anim calcmode="lin" valueType="num">
                                      <p:cBhvr>
                                        <p:cTn id="1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grpId="1" nodeType="clickEffect">
                                  <p:stCondLst>
                                    <p:cond delay="0"/>
                                  </p:stCondLst>
                                  <p:childTnLst>
                                    <p:animEffect transition="out" filter="fade">
                                      <p:cBhvr>
                                        <p:cTn id="17" dur="1000"/>
                                        <p:tgtEl>
                                          <p:spTgt spid="34"/>
                                        </p:tgtEl>
                                      </p:cBhvr>
                                    </p:animEffect>
                                    <p:anim calcmode="lin" valueType="num">
                                      <p:cBhvr>
                                        <p:cTn id="18" dur="1000"/>
                                        <p:tgtEl>
                                          <p:spTgt spid="34"/>
                                        </p:tgtEl>
                                        <p:attrNameLst>
                                          <p:attrName>ppt_x</p:attrName>
                                        </p:attrNameLst>
                                      </p:cBhvr>
                                      <p:tavLst>
                                        <p:tav tm="0">
                                          <p:val>
                                            <p:strVal val="ppt_x"/>
                                          </p:val>
                                        </p:tav>
                                        <p:tav tm="100000">
                                          <p:val>
                                            <p:strVal val="ppt_x"/>
                                          </p:val>
                                        </p:tav>
                                      </p:tavLst>
                                    </p:anim>
                                    <p:anim calcmode="lin" valueType="num">
                                      <p:cBhvr>
                                        <p:cTn id="19" dur="1000"/>
                                        <p:tgtEl>
                                          <p:spTgt spid="34"/>
                                        </p:tgtEl>
                                        <p:attrNameLst>
                                          <p:attrName>ppt_y</p:attrName>
                                        </p:attrNameLst>
                                      </p:cBhvr>
                                      <p:tavLst>
                                        <p:tav tm="0">
                                          <p:val>
                                            <p:strVal val="ppt_y"/>
                                          </p:val>
                                        </p:tav>
                                        <p:tav tm="100000">
                                          <p:val>
                                            <p:strVal val="ppt_y+.1"/>
                                          </p:val>
                                        </p:tav>
                                      </p:tavLst>
                                    </p:anim>
                                    <p:set>
                                      <p:cBhvr>
                                        <p:cTn id="20" dur="1" fill="hold">
                                          <p:stCondLst>
                                            <p:cond delay="999"/>
                                          </p:stCondLst>
                                        </p:cTn>
                                        <p:tgtEl>
                                          <p:spTgt spid="3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6" presetClass="emph" presetSubtype="0" autoRev="1" fill="hold" grpId="0" nodeType="clickEffect">
                                  <p:stCondLst>
                                    <p:cond delay="0"/>
                                  </p:stCondLst>
                                  <p:childTnLst>
                                    <p:animScale>
                                      <p:cBhvr>
                                        <p:cTn id="24" dur="2000" fill="hold"/>
                                        <p:tgtEl>
                                          <p:spTgt spid="6"/>
                                        </p:tgtEl>
                                      </p:cBhvr>
                                      <p:by x="150000" y="150000"/>
                                    </p:animScale>
                                  </p:childTnLst>
                                </p:cTn>
                              </p:par>
                            </p:childTnLst>
                          </p:cTn>
                        </p:par>
                      </p:childTnLst>
                    </p:cTn>
                  </p:par>
                  <p:par>
                    <p:cTn id="25" fill="hold">
                      <p:stCondLst>
                        <p:cond delay="indefinite"/>
                      </p:stCondLst>
                      <p:childTnLst>
                        <p:par>
                          <p:cTn id="26" fill="hold">
                            <p:stCondLst>
                              <p:cond delay="0"/>
                            </p:stCondLst>
                            <p:childTnLst>
                              <p:par>
                                <p:cTn id="27" presetID="6" presetClass="emph" presetSubtype="0" autoRev="1" fill="hold" grpId="0" nodeType="clickEffect">
                                  <p:stCondLst>
                                    <p:cond delay="0"/>
                                  </p:stCondLst>
                                  <p:childTnLst>
                                    <p:animScale>
                                      <p:cBhvr>
                                        <p:cTn id="28" dur="2000" fill="hold"/>
                                        <p:tgtEl>
                                          <p:spTgt spid="26"/>
                                        </p:tgtEl>
                                      </p:cBhvr>
                                      <p:by x="150000" y="150000"/>
                                    </p:animScale>
                                  </p:childTnLst>
                                </p:cTn>
                              </p:par>
                              <p:par>
                                <p:cTn id="29" presetID="6" presetClass="emph" presetSubtype="0" autoRev="1" fill="hold" grpId="0" nodeType="withEffect">
                                  <p:stCondLst>
                                    <p:cond delay="0"/>
                                  </p:stCondLst>
                                  <p:childTnLst>
                                    <p:animScale>
                                      <p:cBhvr>
                                        <p:cTn id="30" dur="2000" fill="hold"/>
                                        <p:tgtEl>
                                          <p:spTgt spid="27"/>
                                        </p:tgtEl>
                                      </p:cBhvr>
                                      <p:by x="150000" y="150000"/>
                                    </p:animScale>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1000"/>
                                        <p:tgtEl>
                                          <p:spTgt spid="35"/>
                                        </p:tgtEl>
                                      </p:cBhvr>
                                    </p:animEffect>
                                    <p:anim calcmode="lin" valueType="num">
                                      <p:cBhvr>
                                        <p:cTn id="36" dur="1000" fill="hold"/>
                                        <p:tgtEl>
                                          <p:spTgt spid="35"/>
                                        </p:tgtEl>
                                        <p:attrNameLst>
                                          <p:attrName>ppt_x</p:attrName>
                                        </p:attrNameLst>
                                      </p:cBhvr>
                                      <p:tavLst>
                                        <p:tav tm="0">
                                          <p:val>
                                            <p:strVal val="#ppt_x"/>
                                          </p:val>
                                        </p:tav>
                                        <p:tav tm="100000">
                                          <p:val>
                                            <p:strVal val="#ppt_x"/>
                                          </p:val>
                                        </p:tav>
                                      </p:tavLst>
                                    </p:anim>
                                    <p:anim calcmode="lin" valueType="num">
                                      <p:cBhvr>
                                        <p:cTn id="37"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xit" presetSubtype="0" fill="hold" grpId="1" nodeType="clickEffect">
                                  <p:stCondLst>
                                    <p:cond delay="0"/>
                                  </p:stCondLst>
                                  <p:childTnLst>
                                    <p:animEffect transition="out" filter="fade">
                                      <p:cBhvr>
                                        <p:cTn id="41" dur="1000"/>
                                        <p:tgtEl>
                                          <p:spTgt spid="35"/>
                                        </p:tgtEl>
                                      </p:cBhvr>
                                    </p:animEffect>
                                    <p:anim calcmode="lin" valueType="num">
                                      <p:cBhvr>
                                        <p:cTn id="42" dur="1000"/>
                                        <p:tgtEl>
                                          <p:spTgt spid="35"/>
                                        </p:tgtEl>
                                        <p:attrNameLst>
                                          <p:attrName>ppt_x</p:attrName>
                                        </p:attrNameLst>
                                      </p:cBhvr>
                                      <p:tavLst>
                                        <p:tav tm="0">
                                          <p:val>
                                            <p:strVal val="ppt_x"/>
                                          </p:val>
                                        </p:tav>
                                        <p:tav tm="100000">
                                          <p:val>
                                            <p:strVal val="ppt_x"/>
                                          </p:val>
                                        </p:tav>
                                      </p:tavLst>
                                    </p:anim>
                                    <p:anim calcmode="lin" valueType="num">
                                      <p:cBhvr>
                                        <p:cTn id="43" dur="1000"/>
                                        <p:tgtEl>
                                          <p:spTgt spid="35"/>
                                        </p:tgtEl>
                                        <p:attrNameLst>
                                          <p:attrName>ppt_y</p:attrName>
                                        </p:attrNameLst>
                                      </p:cBhvr>
                                      <p:tavLst>
                                        <p:tav tm="0">
                                          <p:val>
                                            <p:strVal val="ppt_y"/>
                                          </p:val>
                                        </p:tav>
                                        <p:tav tm="100000">
                                          <p:val>
                                            <p:strVal val="ppt_y+.1"/>
                                          </p:val>
                                        </p:tav>
                                      </p:tavLst>
                                    </p:anim>
                                    <p:set>
                                      <p:cBhvr>
                                        <p:cTn id="44" dur="1" fill="hold">
                                          <p:stCondLst>
                                            <p:cond delay="9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6" presetClass="emph" presetSubtype="0" autoRev="1" fill="hold" grpId="0" nodeType="clickEffect">
                                  <p:stCondLst>
                                    <p:cond delay="0"/>
                                  </p:stCondLst>
                                  <p:childTnLst>
                                    <p:animScale>
                                      <p:cBhvr>
                                        <p:cTn id="48" dur="2000" fill="hold"/>
                                        <p:tgtEl>
                                          <p:spTgt spid="28"/>
                                        </p:tgtEl>
                                      </p:cBhvr>
                                      <p:by x="150000" y="150000"/>
                                    </p:animScale>
                                  </p:childTnLst>
                                </p:cTn>
                              </p:par>
                              <p:par>
                                <p:cTn id="49" presetID="6" presetClass="emph" presetSubtype="0" autoRev="1" fill="hold" grpId="0" nodeType="withEffect">
                                  <p:stCondLst>
                                    <p:cond delay="0"/>
                                  </p:stCondLst>
                                  <p:childTnLst>
                                    <p:animScale>
                                      <p:cBhvr>
                                        <p:cTn id="50" dur="2000" fill="hold"/>
                                        <p:tgtEl>
                                          <p:spTgt spid="37"/>
                                        </p:tgtEl>
                                      </p:cBhvr>
                                      <p:by x="150000" y="150000"/>
                                    </p:animScale>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1000"/>
                                        <p:tgtEl>
                                          <p:spTgt spid="36"/>
                                        </p:tgtEl>
                                      </p:cBhvr>
                                    </p:animEffect>
                                    <p:anim calcmode="lin" valueType="num">
                                      <p:cBhvr>
                                        <p:cTn id="56" dur="1000" fill="hold"/>
                                        <p:tgtEl>
                                          <p:spTgt spid="36"/>
                                        </p:tgtEl>
                                        <p:attrNameLst>
                                          <p:attrName>ppt_x</p:attrName>
                                        </p:attrNameLst>
                                      </p:cBhvr>
                                      <p:tavLst>
                                        <p:tav tm="0">
                                          <p:val>
                                            <p:strVal val="#ppt_x"/>
                                          </p:val>
                                        </p:tav>
                                        <p:tav tm="100000">
                                          <p:val>
                                            <p:strVal val="#ppt_x"/>
                                          </p:val>
                                        </p:tav>
                                      </p:tavLst>
                                    </p:anim>
                                    <p:anim calcmode="lin" valueType="num">
                                      <p:cBhvr>
                                        <p:cTn id="5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xit" presetSubtype="0" fill="hold" grpId="1" nodeType="clickEffect">
                                  <p:stCondLst>
                                    <p:cond delay="0"/>
                                  </p:stCondLst>
                                  <p:childTnLst>
                                    <p:animEffect transition="out" filter="fade">
                                      <p:cBhvr>
                                        <p:cTn id="61" dur="1000"/>
                                        <p:tgtEl>
                                          <p:spTgt spid="36"/>
                                        </p:tgtEl>
                                      </p:cBhvr>
                                    </p:animEffect>
                                    <p:anim calcmode="lin" valueType="num">
                                      <p:cBhvr>
                                        <p:cTn id="62" dur="1000"/>
                                        <p:tgtEl>
                                          <p:spTgt spid="36"/>
                                        </p:tgtEl>
                                        <p:attrNameLst>
                                          <p:attrName>ppt_x</p:attrName>
                                        </p:attrNameLst>
                                      </p:cBhvr>
                                      <p:tavLst>
                                        <p:tav tm="0">
                                          <p:val>
                                            <p:strVal val="ppt_x"/>
                                          </p:val>
                                        </p:tav>
                                        <p:tav tm="100000">
                                          <p:val>
                                            <p:strVal val="ppt_x"/>
                                          </p:val>
                                        </p:tav>
                                      </p:tavLst>
                                    </p:anim>
                                    <p:anim calcmode="lin" valueType="num">
                                      <p:cBhvr>
                                        <p:cTn id="63" dur="1000"/>
                                        <p:tgtEl>
                                          <p:spTgt spid="36"/>
                                        </p:tgtEl>
                                        <p:attrNameLst>
                                          <p:attrName>ppt_y</p:attrName>
                                        </p:attrNameLst>
                                      </p:cBhvr>
                                      <p:tavLst>
                                        <p:tav tm="0">
                                          <p:val>
                                            <p:strVal val="ppt_y"/>
                                          </p:val>
                                        </p:tav>
                                        <p:tav tm="100000">
                                          <p:val>
                                            <p:strVal val="ppt_y+.1"/>
                                          </p:val>
                                        </p:tav>
                                      </p:tavLst>
                                    </p:anim>
                                    <p:set>
                                      <p:cBhvr>
                                        <p:cTn id="64" dur="1" fill="hold">
                                          <p:stCondLst>
                                            <p:cond delay="999"/>
                                          </p:stCondLst>
                                        </p:cTn>
                                        <p:tgtEl>
                                          <p:spTgt spid="36"/>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6" presetClass="emph" presetSubtype="0" autoRev="1" fill="hold" grpId="0" nodeType="clickEffect">
                                  <p:stCondLst>
                                    <p:cond delay="0"/>
                                  </p:stCondLst>
                                  <p:childTnLst>
                                    <p:animScale>
                                      <p:cBhvr>
                                        <p:cTn id="68" dur="2000" fill="hold"/>
                                        <p:tgtEl>
                                          <p:spTgt spid="29"/>
                                        </p:tgtEl>
                                      </p:cBhvr>
                                      <p:by x="150000" y="150000"/>
                                    </p:animScale>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1000"/>
                                        <p:tgtEl>
                                          <p:spTgt spid="38"/>
                                        </p:tgtEl>
                                      </p:cBhvr>
                                    </p:animEffect>
                                    <p:anim calcmode="lin" valueType="num">
                                      <p:cBhvr>
                                        <p:cTn id="74" dur="1000" fill="hold"/>
                                        <p:tgtEl>
                                          <p:spTgt spid="38"/>
                                        </p:tgtEl>
                                        <p:attrNameLst>
                                          <p:attrName>ppt_x</p:attrName>
                                        </p:attrNameLst>
                                      </p:cBhvr>
                                      <p:tavLst>
                                        <p:tav tm="0">
                                          <p:val>
                                            <p:strVal val="#ppt_x"/>
                                          </p:val>
                                        </p:tav>
                                        <p:tav tm="100000">
                                          <p:val>
                                            <p:strVal val="#ppt_x"/>
                                          </p:val>
                                        </p:tav>
                                      </p:tavLst>
                                    </p:anim>
                                    <p:anim calcmode="lin" valueType="num">
                                      <p:cBhvr>
                                        <p:cTn id="75"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xit" presetSubtype="0" fill="hold" grpId="1" nodeType="clickEffect">
                                  <p:stCondLst>
                                    <p:cond delay="0"/>
                                  </p:stCondLst>
                                  <p:childTnLst>
                                    <p:animEffect transition="out" filter="fade">
                                      <p:cBhvr>
                                        <p:cTn id="79" dur="1000"/>
                                        <p:tgtEl>
                                          <p:spTgt spid="38"/>
                                        </p:tgtEl>
                                      </p:cBhvr>
                                    </p:animEffect>
                                    <p:anim calcmode="lin" valueType="num">
                                      <p:cBhvr>
                                        <p:cTn id="80" dur="1000"/>
                                        <p:tgtEl>
                                          <p:spTgt spid="38"/>
                                        </p:tgtEl>
                                        <p:attrNameLst>
                                          <p:attrName>ppt_x</p:attrName>
                                        </p:attrNameLst>
                                      </p:cBhvr>
                                      <p:tavLst>
                                        <p:tav tm="0">
                                          <p:val>
                                            <p:strVal val="ppt_x"/>
                                          </p:val>
                                        </p:tav>
                                        <p:tav tm="100000">
                                          <p:val>
                                            <p:strVal val="ppt_x"/>
                                          </p:val>
                                        </p:tav>
                                      </p:tavLst>
                                    </p:anim>
                                    <p:anim calcmode="lin" valueType="num">
                                      <p:cBhvr>
                                        <p:cTn id="81" dur="1000"/>
                                        <p:tgtEl>
                                          <p:spTgt spid="38"/>
                                        </p:tgtEl>
                                        <p:attrNameLst>
                                          <p:attrName>ppt_y</p:attrName>
                                        </p:attrNameLst>
                                      </p:cBhvr>
                                      <p:tavLst>
                                        <p:tav tm="0">
                                          <p:val>
                                            <p:strVal val="ppt_y"/>
                                          </p:val>
                                        </p:tav>
                                        <p:tav tm="100000">
                                          <p:val>
                                            <p:strVal val="ppt_y+.1"/>
                                          </p:val>
                                        </p:tav>
                                      </p:tavLst>
                                    </p:anim>
                                    <p:set>
                                      <p:cBhvr>
                                        <p:cTn id="82" dur="1" fill="hold">
                                          <p:stCondLst>
                                            <p:cond delay="999"/>
                                          </p:stCondLst>
                                        </p:cTn>
                                        <p:tgtEl>
                                          <p:spTgt spid="3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6" presetClass="emph" presetSubtype="0" autoRev="1" fill="hold" grpId="0" nodeType="clickEffect">
                                  <p:stCondLst>
                                    <p:cond delay="0"/>
                                  </p:stCondLst>
                                  <p:childTnLst>
                                    <p:animScale>
                                      <p:cBhvr>
                                        <p:cTn id="86" dur="2000" fill="hold"/>
                                        <p:tgtEl>
                                          <p:spTgt spid="7"/>
                                        </p:tgtEl>
                                      </p:cBhvr>
                                      <p:by x="150000" y="150000"/>
                                    </p:animScale>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1000"/>
                                        <p:tgtEl>
                                          <p:spTgt spid="39"/>
                                        </p:tgtEl>
                                      </p:cBhvr>
                                    </p:animEffect>
                                    <p:anim calcmode="lin" valueType="num">
                                      <p:cBhvr>
                                        <p:cTn id="92" dur="1000" fill="hold"/>
                                        <p:tgtEl>
                                          <p:spTgt spid="39"/>
                                        </p:tgtEl>
                                        <p:attrNameLst>
                                          <p:attrName>ppt_x</p:attrName>
                                        </p:attrNameLst>
                                      </p:cBhvr>
                                      <p:tavLst>
                                        <p:tav tm="0">
                                          <p:val>
                                            <p:strVal val="#ppt_x"/>
                                          </p:val>
                                        </p:tav>
                                        <p:tav tm="100000">
                                          <p:val>
                                            <p:strVal val="#ppt_x"/>
                                          </p:val>
                                        </p:tav>
                                      </p:tavLst>
                                    </p:anim>
                                    <p:anim calcmode="lin" valueType="num">
                                      <p:cBhvr>
                                        <p:cTn id="9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xit" presetSubtype="0" fill="hold" grpId="1" nodeType="clickEffect">
                                  <p:stCondLst>
                                    <p:cond delay="0"/>
                                  </p:stCondLst>
                                  <p:childTnLst>
                                    <p:animEffect transition="out" filter="fade">
                                      <p:cBhvr>
                                        <p:cTn id="97" dur="1000"/>
                                        <p:tgtEl>
                                          <p:spTgt spid="39"/>
                                        </p:tgtEl>
                                      </p:cBhvr>
                                    </p:animEffect>
                                    <p:anim calcmode="lin" valueType="num">
                                      <p:cBhvr>
                                        <p:cTn id="98" dur="1000"/>
                                        <p:tgtEl>
                                          <p:spTgt spid="39"/>
                                        </p:tgtEl>
                                        <p:attrNameLst>
                                          <p:attrName>ppt_x</p:attrName>
                                        </p:attrNameLst>
                                      </p:cBhvr>
                                      <p:tavLst>
                                        <p:tav tm="0">
                                          <p:val>
                                            <p:strVal val="ppt_x"/>
                                          </p:val>
                                        </p:tav>
                                        <p:tav tm="100000">
                                          <p:val>
                                            <p:strVal val="ppt_x"/>
                                          </p:val>
                                        </p:tav>
                                      </p:tavLst>
                                    </p:anim>
                                    <p:anim calcmode="lin" valueType="num">
                                      <p:cBhvr>
                                        <p:cTn id="99" dur="1000"/>
                                        <p:tgtEl>
                                          <p:spTgt spid="39"/>
                                        </p:tgtEl>
                                        <p:attrNameLst>
                                          <p:attrName>ppt_y</p:attrName>
                                        </p:attrNameLst>
                                      </p:cBhvr>
                                      <p:tavLst>
                                        <p:tav tm="0">
                                          <p:val>
                                            <p:strVal val="ppt_y"/>
                                          </p:val>
                                        </p:tav>
                                        <p:tav tm="100000">
                                          <p:val>
                                            <p:strVal val="ppt_y+.1"/>
                                          </p:val>
                                        </p:tav>
                                      </p:tavLst>
                                    </p:anim>
                                    <p:set>
                                      <p:cBhvr>
                                        <p:cTn id="100" dur="1" fill="hold">
                                          <p:stCondLst>
                                            <p:cond delay="999"/>
                                          </p:stCondLst>
                                        </p:cTn>
                                        <p:tgtEl>
                                          <p:spTgt spid="39"/>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autoRev="1" fill="hold" grpId="0" nodeType="clickEffect">
                                  <p:stCondLst>
                                    <p:cond delay="0"/>
                                  </p:stCondLst>
                                  <p:childTnLst>
                                    <p:animScale>
                                      <p:cBhvr>
                                        <p:cTn id="104" dur="2000" fill="hold"/>
                                        <p:tgtEl>
                                          <p:spTgt spid="24"/>
                                        </p:tgtEl>
                                      </p:cBhvr>
                                      <p:by x="150000" y="150000"/>
                                    </p:animScale>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1000"/>
                                        <p:tgtEl>
                                          <p:spTgt spid="40"/>
                                        </p:tgtEl>
                                      </p:cBhvr>
                                    </p:animEffect>
                                    <p:anim calcmode="lin" valueType="num">
                                      <p:cBhvr>
                                        <p:cTn id="110" dur="1000" fill="hold"/>
                                        <p:tgtEl>
                                          <p:spTgt spid="40"/>
                                        </p:tgtEl>
                                        <p:attrNameLst>
                                          <p:attrName>ppt_x</p:attrName>
                                        </p:attrNameLst>
                                      </p:cBhvr>
                                      <p:tavLst>
                                        <p:tav tm="0">
                                          <p:val>
                                            <p:strVal val="#ppt_x"/>
                                          </p:val>
                                        </p:tav>
                                        <p:tav tm="100000">
                                          <p:val>
                                            <p:strVal val="#ppt_x"/>
                                          </p:val>
                                        </p:tav>
                                      </p:tavLst>
                                    </p:anim>
                                    <p:anim calcmode="lin" valueType="num">
                                      <p:cBhvr>
                                        <p:cTn id="111"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2" presetClass="exit" presetSubtype="0" fill="hold" grpId="1" nodeType="clickEffect">
                                  <p:stCondLst>
                                    <p:cond delay="0"/>
                                  </p:stCondLst>
                                  <p:childTnLst>
                                    <p:animEffect transition="out" filter="fade">
                                      <p:cBhvr>
                                        <p:cTn id="115" dur="1000"/>
                                        <p:tgtEl>
                                          <p:spTgt spid="40"/>
                                        </p:tgtEl>
                                      </p:cBhvr>
                                    </p:animEffect>
                                    <p:anim calcmode="lin" valueType="num">
                                      <p:cBhvr>
                                        <p:cTn id="116" dur="1000"/>
                                        <p:tgtEl>
                                          <p:spTgt spid="40"/>
                                        </p:tgtEl>
                                        <p:attrNameLst>
                                          <p:attrName>ppt_x</p:attrName>
                                        </p:attrNameLst>
                                      </p:cBhvr>
                                      <p:tavLst>
                                        <p:tav tm="0">
                                          <p:val>
                                            <p:strVal val="ppt_x"/>
                                          </p:val>
                                        </p:tav>
                                        <p:tav tm="100000">
                                          <p:val>
                                            <p:strVal val="ppt_x"/>
                                          </p:val>
                                        </p:tav>
                                      </p:tavLst>
                                    </p:anim>
                                    <p:anim calcmode="lin" valueType="num">
                                      <p:cBhvr>
                                        <p:cTn id="117" dur="1000"/>
                                        <p:tgtEl>
                                          <p:spTgt spid="40"/>
                                        </p:tgtEl>
                                        <p:attrNameLst>
                                          <p:attrName>ppt_y</p:attrName>
                                        </p:attrNameLst>
                                      </p:cBhvr>
                                      <p:tavLst>
                                        <p:tav tm="0">
                                          <p:val>
                                            <p:strVal val="ppt_y"/>
                                          </p:val>
                                        </p:tav>
                                        <p:tav tm="100000">
                                          <p:val>
                                            <p:strVal val="ppt_y+.1"/>
                                          </p:val>
                                        </p:tav>
                                      </p:tavLst>
                                    </p:anim>
                                    <p:set>
                                      <p:cBhvr>
                                        <p:cTn id="118" dur="1" fill="hold">
                                          <p:stCondLst>
                                            <p:cond delay="999"/>
                                          </p:stCondLst>
                                        </p:cTn>
                                        <p:tgtEl>
                                          <p:spTgt spid="40"/>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6" presetClass="emph" presetSubtype="0" autoRev="1" fill="hold" grpId="0" nodeType="clickEffect">
                                  <p:stCondLst>
                                    <p:cond delay="0"/>
                                  </p:stCondLst>
                                  <p:childTnLst>
                                    <p:animScale>
                                      <p:cBhvr>
                                        <p:cTn id="122" dur="2000" fill="hold"/>
                                        <p:tgtEl>
                                          <p:spTgt spid="30"/>
                                        </p:tgtEl>
                                      </p:cBhvr>
                                      <p:by x="150000" y="150000"/>
                                    </p:animScale>
                                  </p:childTnLst>
                                </p:cTn>
                              </p:par>
                              <p:par>
                                <p:cTn id="123" presetID="6" presetClass="emph" presetSubtype="0" autoRev="1" fill="hold" grpId="0" nodeType="withEffect">
                                  <p:stCondLst>
                                    <p:cond delay="0"/>
                                  </p:stCondLst>
                                  <p:childTnLst>
                                    <p:animScale>
                                      <p:cBhvr>
                                        <p:cTn id="124" dur="2000" fill="hold"/>
                                        <p:tgtEl>
                                          <p:spTgt spid="31"/>
                                        </p:tgtEl>
                                      </p:cBhvr>
                                      <p:by x="150000" y="150000"/>
                                    </p:animScale>
                                  </p:childTnLst>
                                </p:cTn>
                              </p:par>
                            </p:childTnLst>
                          </p:cTn>
                        </p:par>
                      </p:childTnLst>
                    </p:cTn>
                  </p:par>
                  <p:par>
                    <p:cTn id="125" fill="hold">
                      <p:stCondLst>
                        <p:cond delay="indefinite"/>
                      </p:stCondLst>
                      <p:childTnLst>
                        <p:par>
                          <p:cTn id="126" fill="hold">
                            <p:stCondLst>
                              <p:cond delay="0"/>
                            </p:stCondLst>
                            <p:childTnLst>
                              <p:par>
                                <p:cTn id="127" presetID="6" presetClass="emph" presetSubtype="0" autoRev="1" fill="hold" grpId="0" nodeType="clickEffect">
                                  <p:stCondLst>
                                    <p:cond delay="0"/>
                                  </p:stCondLst>
                                  <p:childTnLst>
                                    <p:animScale>
                                      <p:cBhvr>
                                        <p:cTn id="128" dur="2000" fill="hold"/>
                                        <p:tgtEl>
                                          <p:spTgt spid="32"/>
                                        </p:tgtEl>
                                      </p:cBhvr>
                                      <p:by x="150000" y="150000"/>
                                    </p:animScale>
                                  </p:childTnLst>
                                </p:cTn>
                              </p:par>
                            </p:childTnLst>
                          </p:cTn>
                        </p:par>
                      </p:childTnLst>
                    </p:cTn>
                  </p:par>
                  <p:par>
                    <p:cTn id="129" fill="hold">
                      <p:stCondLst>
                        <p:cond delay="indefinite"/>
                      </p:stCondLst>
                      <p:childTnLst>
                        <p:par>
                          <p:cTn id="130" fill="hold">
                            <p:stCondLst>
                              <p:cond delay="0"/>
                            </p:stCondLst>
                            <p:childTnLst>
                              <p:par>
                                <p:cTn id="131" presetID="6" presetClass="emph" presetSubtype="0" autoRev="1" fill="hold" grpId="0" nodeType="clickEffect">
                                  <p:stCondLst>
                                    <p:cond delay="0"/>
                                  </p:stCondLst>
                                  <p:childTnLst>
                                    <p:animScale>
                                      <p:cBhvr>
                                        <p:cTn id="132" dur="2000" fill="hold"/>
                                        <p:tgtEl>
                                          <p:spTgt spid="3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24" grpId="0" animBg="1"/>
      <p:bldP spid="26" grpId="0" animBg="1"/>
      <p:bldP spid="27" grpId="0" animBg="1"/>
      <p:bldP spid="28" grpId="0" animBg="1"/>
      <p:bldP spid="29" grpId="0" animBg="1"/>
      <p:bldP spid="30" grpId="0" animBg="1"/>
      <p:bldP spid="31" grpId="0" animBg="1"/>
      <p:bldP spid="32" grpId="0" animBg="1"/>
      <p:bldP spid="33" grpId="0" animBg="1"/>
      <p:bldP spid="34" grpId="0" animBg="1"/>
      <p:bldP spid="34" grpId="1" animBg="1"/>
      <p:bldP spid="35" grpId="0" animBg="1"/>
      <p:bldP spid="35" grpId="1" animBg="1"/>
      <p:bldP spid="37" grpId="0" animBg="1"/>
      <p:bldP spid="38" grpId="0" animBg="1"/>
      <p:bldP spid="38" grpId="1" animBg="1"/>
      <p:bldP spid="39" grpId="0" animBg="1"/>
      <p:bldP spid="39" grpId="1" animBg="1"/>
      <p:bldP spid="40" grpId="0" animBg="1"/>
      <p:bldP spid="40" grpId="1" animBg="1"/>
      <p:bldP spid="36" grpId="0" animBg="1"/>
      <p:bldP spid="3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2" name="Content Placeholder 1"/>
          <p:cNvSpPr>
            <a:spLocks noGrp="1"/>
          </p:cNvSpPr>
          <p:nvPr>
            <p:ph type="body" idx="1"/>
          </p:nvPr>
        </p:nvSpPr>
        <p:spPr/>
        <p:txBody>
          <a:bodyPr/>
          <a:lstStyle/>
          <a:p>
            <a:r>
              <a:rPr lang="en-US" sz="2800" dirty="0" err="1" smtClean="0"/>
              <a:t>GNURadio</a:t>
            </a:r>
            <a:r>
              <a:rPr lang="en-US" sz="2800" dirty="0" smtClean="0"/>
              <a:t> implements a radiometer in software</a:t>
            </a:r>
          </a:p>
          <a:p>
            <a:pPr lvl="1"/>
            <a:r>
              <a:rPr lang="en-US" sz="2800" dirty="0" smtClean="0"/>
              <a:t>Digital Square-Law </a:t>
            </a:r>
          </a:p>
          <a:p>
            <a:pPr lvl="1"/>
            <a:r>
              <a:rPr lang="en-US" sz="2800" dirty="0" smtClean="0"/>
              <a:t>Filter and integration</a:t>
            </a:r>
          </a:p>
          <a:p>
            <a:r>
              <a:rPr lang="en-US" sz="2800" dirty="0" smtClean="0"/>
              <a:t>This information is saved for later analysis</a:t>
            </a:r>
          </a:p>
          <a:p>
            <a:pPr lvl="1"/>
            <a:r>
              <a:rPr lang="en-US" sz="2800" dirty="0" smtClean="0"/>
              <a:t>Raw IQ values</a:t>
            </a:r>
          </a:p>
          <a:p>
            <a:pPr lvl="1"/>
            <a:r>
              <a:rPr lang="en-US" sz="2800" dirty="0" smtClean="0"/>
              <a:t>Total Power values</a:t>
            </a:r>
          </a:p>
          <a:p>
            <a:pPr lvl="1"/>
            <a:r>
              <a:rPr lang="en-US" sz="2800" dirty="0" smtClean="0"/>
              <a:t>Spectral information</a:t>
            </a:r>
          </a:p>
        </p:txBody>
      </p:sp>
    </p:spTree>
    <p:extLst>
      <p:ext uri="{BB962C8B-B14F-4D97-AF65-F5344CB8AC3E}">
        <p14:creationId xmlns:p14="http://schemas.microsoft.com/office/powerpoint/2010/main" val="13744466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SDR Role</a:t>
            </a:r>
            <a:endParaRPr lang="en-US" dirty="0"/>
          </a:p>
        </p:txBody>
      </p:sp>
      <p:sp>
        <p:nvSpPr>
          <p:cNvPr id="2" name="Content Placeholder 1"/>
          <p:cNvSpPr>
            <a:spLocks noGrp="1"/>
          </p:cNvSpPr>
          <p:nvPr>
            <p:ph type="body" idx="1"/>
          </p:nvPr>
        </p:nvSpPr>
        <p:spPr/>
        <p:txBody>
          <a:bodyPr/>
          <a:lstStyle/>
          <a:p>
            <a:r>
              <a:rPr lang="en-US" dirty="0" err="1" smtClean="0"/>
              <a:t>GNURadio</a:t>
            </a:r>
            <a:r>
              <a:rPr lang="en-US" dirty="0" smtClean="0"/>
              <a:t> allows us to control the system</a:t>
            </a:r>
          </a:p>
          <a:p>
            <a:pPr lvl="1"/>
            <a:r>
              <a:rPr lang="en-US" dirty="0" smtClean="0"/>
              <a:t>Frequency</a:t>
            </a:r>
          </a:p>
          <a:p>
            <a:pPr lvl="1"/>
            <a:r>
              <a:rPr lang="en-US" dirty="0" smtClean="0"/>
              <a:t>Gain</a:t>
            </a:r>
          </a:p>
          <a:p>
            <a:pPr lvl="2"/>
            <a:r>
              <a:rPr lang="en-US" dirty="0" smtClean="0"/>
              <a:t>Within the SDR</a:t>
            </a:r>
          </a:p>
          <a:p>
            <a:pPr lvl="1"/>
            <a:r>
              <a:rPr lang="en-US" dirty="0" smtClean="0"/>
              <a:t>Bandwidth (Sample time)</a:t>
            </a:r>
          </a:p>
          <a:p>
            <a:pPr lvl="1"/>
            <a:r>
              <a:rPr lang="en-US" dirty="0" smtClean="0"/>
              <a:t>Integration time</a:t>
            </a:r>
          </a:p>
        </p:txBody>
      </p:sp>
    </p:spTree>
    <p:extLst>
      <p:ext uri="{BB962C8B-B14F-4D97-AF65-F5344CB8AC3E}">
        <p14:creationId xmlns:p14="http://schemas.microsoft.com/office/powerpoint/2010/main" val="9872382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1" t="-1479" r="-59" b="2294"/>
          <a:stretch/>
        </p:blipFill>
        <p:spPr>
          <a:xfrm>
            <a:off x="1066800" y="1371600"/>
            <a:ext cx="7239000" cy="5381861"/>
          </a:xfrm>
          <a:prstGeom prst="rect">
            <a:avLst/>
          </a:prstGeom>
        </p:spPr>
      </p:pic>
    </p:spTree>
    <p:extLst>
      <p:ext uri="{BB962C8B-B14F-4D97-AF65-F5344CB8AC3E}">
        <p14:creationId xmlns:p14="http://schemas.microsoft.com/office/powerpoint/2010/main" val="23222445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err="1" smtClean="0"/>
              <a:t>GNURadio</a:t>
            </a:r>
            <a:r>
              <a:rPr lang="en-US" sz="2800" dirty="0" smtClean="0"/>
              <a:t> Receives IQ data from source</a:t>
            </a:r>
          </a:p>
          <a:p>
            <a:pPr lvl="1"/>
            <a:r>
              <a:rPr lang="en-US" sz="2800" dirty="0" smtClean="0"/>
              <a:t>N200 SDR</a:t>
            </a:r>
          </a:p>
          <a:p>
            <a:pPr lvl="1"/>
            <a:r>
              <a:rPr lang="en-US" sz="2800" dirty="0" smtClean="0"/>
              <a:t>Simulated Noise Source</a:t>
            </a:r>
          </a:p>
          <a:p>
            <a:pPr lvl="1"/>
            <a:r>
              <a:rPr lang="en-US" sz="2800" dirty="0" smtClean="0"/>
              <a:t>Recorded IQ values</a:t>
            </a:r>
          </a:p>
        </p:txBody>
      </p:sp>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t="30541" r="85502" b="56903"/>
          <a:stretch/>
        </p:blipFill>
        <p:spPr>
          <a:xfrm>
            <a:off x="5334000" y="4038600"/>
            <a:ext cx="3482109" cy="2261641"/>
          </a:xfrm>
          <a:prstGeom prst="rect">
            <a:avLst/>
          </a:prstGeom>
        </p:spPr>
      </p:pic>
    </p:spTree>
    <p:extLst>
      <p:ext uri="{BB962C8B-B14F-4D97-AF65-F5344CB8AC3E}">
        <p14:creationId xmlns:p14="http://schemas.microsoft.com/office/powerpoint/2010/main" val="245159596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Software square-law detector</a:t>
            </a:r>
          </a:p>
          <a:p>
            <a:pPr lvl="1"/>
            <a:r>
              <a:rPr lang="en-US" sz="2800" dirty="0" smtClean="0"/>
              <a:t>Squares and sums the values</a:t>
            </a:r>
          </a:p>
          <a:p>
            <a:pPr lvl="1"/>
            <a:r>
              <a:rPr lang="en-US" sz="2800" dirty="0" smtClean="0"/>
              <a:t>Takes in complex value</a:t>
            </a:r>
          </a:p>
          <a:p>
            <a:pPr lvl="1"/>
            <a:r>
              <a:rPr lang="en-US" sz="2800" dirty="0" smtClean="0"/>
              <a:t>Outputs a float value</a:t>
            </a:r>
          </a:p>
          <a:p>
            <a:pPr lvl="1"/>
            <a:r>
              <a:rPr lang="en-US" sz="2800" dirty="0" smtClean="0"/>
              <a:t>Replaces a typical Square-law detector</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12742" t="22063" r="73009" b="68626"/>
          <a:stretch/>
        </p:blipFill>
        <p:spPr>
          <a:xfrm>
            <a:off x="5105400" y="4354040"/>
            <a:ext cx="3440709" cy="1686038"/>
          </a:xfrm>
          <a:prstGeom prst="rect">
            <a:avLst/>
          </a:prstGeom>
        </p:spPr>
      </p:pic>
    </p:spTree>
    <p:extLst>
      <p:ext uri="{BB962C8B-B14F-4D97-AF65-F5344CB8AC3E}">
        <p14:creationId xmlns:p14="http://schemas.microsoft.com/office/powerpoint/2010/main" val="146209345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Thesis overview</a:t>
            </a:r>
            <a:endParaRPr lang="en-US" dirty="0"/>
          </a:p>
        </p:txBody>
      </p:sp>
      <p:sp>
        <p:nvSpPr>
          <p:cNvPr id="2" name="Content Placeholder 1"/>
          <p:cNvSpPr>
            <a:spLocks noGrp="1"/>
          </p:cNvSpPr>
          <p:nvPr>
            <p:ph type="body" idx="1"/>
          </p:nvPr>
        </p:nvSpPr>
        <p:spPr/>
        <p:txBody>
          <a:bodyPr/>
          <a:lstStyle/>
          <a:p>
            <a:r>
              <a:rPr lang="en-US" dirty="0" smtClean="0"/>
              <a:t>Introduction</a:t>
            </a:r>
          </a:p>
          <a:p>
            <a:pPr lvl="1"/>
            <a:r>
              <a:rPr lang="en-US" dirty="0" smtClean="0"/>
              <a:t>Software Defined Radios</a:t>
            </a:r>
          </a:p>
          <a:p>
            <a:pPr lvl="1"/>
            <a:r>
              <a:rPr lang="en-US" dirty="0" err="1" smtClean="0"/>
              <a:t>GNURadio</a:t>
            </a:r>
            <a:r>
              <a:rPr lang="en-US" dirty="0" smtClean="0"/>
              <a:t> Software</a:t>
            </a:r>
          </a:p>
          <a:p>
            <a:pPr lvl="1"/>
            <a:r>
              <a:rPr lang="en-US" dirty="0" smtClean="0"/>
              <a:t>Current ISU Radiometer</a:t>
            </a:r>
          </a:p>
          <a:p>
            <a:pPr lvl="1"/>
            <a:r>
              <a:rPr lang="en-US" dirty="0" smtClean="0"/>
              <a:t>Related Works</a:t>
            </a:r>
          </a:p>
          <a:p>
            <a:r>
              <a:rPr lang="en-US" dirty="0" smtClean="0"/>
              <a:t>General </a:t>
            </a:r>
            <a:r>
              <a:rPr lang="en-US" dirty="0" smtClean="0"/>
              <a:t>theory of operation</a:t>
            </a:r>
          </a:p>
          <a:p>
            <a:pPr lvl="1"/>
            <a:r>
              <a:rPr lang="en-US" dirty="0" smtClean="0"/>
              <a:t>Software Defined Radios (SDR)</a:t>
            </a:r>
          </a:p>
          <a:p>
            <a:pPr lvl="1"/>
            <a:r>
              <a:rPr lang="en-US" dirty="0" err="1" smtClean="0"/>
              <a:t>GNURadio</a:t>
            </a:r>
            <a:r>
              <a:rPr lang="en-US" dirty="0" smtClean="0"/>
              <a:t> Software</a:t>
            </a:r>
          </a:p>
          <a:p>
            <a:pPr lvl="1"/>
            <a:r>
              <a:rPr lang="en-US" dirty="0" smtClean="0"/>
              <a:t>RF Front </a:t>
            </a:r>
            <a:r>
              <a:rPr lang="en-US" dirty="0" smtClean="0"/>
              <a:t>end</a:t>
            </a:r>
          </a:p>
        </p:txBody>
      </p:sp>
    </p:spTree>
    <p:extLst>
      <p:ext uri="{BB962C8B-B14F-4D97-AF65-F5344CB8AC3E}">
        <p14:creationId xmlns:p14="http://schemas.microsoft.com/office/powerpoint/2010/main" val="13622156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Software Low Pass Filter</a:t>
            </a:r>
          </a:p>
          <a:p>
            <a:pPr lvl="1"/>
            <a:r>
              <a:rPr lang="en-US" sz="2800" dirty="0" smtClean="0"/>
              <a:t>Smooth out data</a:t>
            </a:r>
          </a:p>
          <a:p>
            <a:pPr lvl="1"/>
            <a:r>
              <a:rPr lang="en-US" sz="2800" dirty="0" smtClean="0"/>
              <a:t>Acts as our integrator</a:t>
            </a:r>
          </a:p>
          <a:p>
            <a:pPr lvl="1"/>
            <a:r>
              <a:rPr lang="en-US" sz="2800" dirty="0" smtClean="0"/>
              <a:t>Integration time sets Alpha values</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26549" t="22063" r="59245" b="68626"/>
          <a:stretch/>
        </p:blipFill>
        <p:spPr>
          <a:xfrm>
            <a:off x="5105400" y="4495800"/>
            <a:ext cx="3430298" cy="1686038"/>
          </a:xfrm>
          <a:prstGeom prst="rect">
            <a:avLst/>
          </a:prstGeom>
        </p:spPr>
      </p:pic>
    </p:spTree>
    <p:extLst>
      <p:ext uri="{BB962C8B-B14F-4D97-AF65-F5344CB8AC3E}">
        <p14:creationId xmlns:p14="http://schemas.microsoft.com/office/powerpoint/2010/main" val="38596557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Decimation</a:t>
            </a:r>
          </a:p>
          <a:p>
            <a:pPr lvl="1"/>
            <a:r>
              <a:rPr lang="en-US" sz="2800" dirty="0" smtClean="0"/>
              <a:t>Reduces sample rate</a:t>
            </a:r>
          </a:p>
          <a:p>
            <a:pPr lvl="1"/>
            <a:r>
              <a:rPr lang="en-US" sz="2800" dirty="0" smtClean="0"/>
              <a:t>Does not affect bandwidth</a:t>
            </a:r>
          </a:p>
          <a:p>
            <a:pPr lvl="1"/>
            <a:r>
              <a:rPr lang="en-US" sz="2800" dirty="0" smtClean="0"/>
              <a:t>Reduces CPU requirements</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41094" t="22063" r="48534" b="68626"/>
          <a:stretch/>
        </p:blipFill>
        <p:spPr>
          <a:xfrm>
            <a:off x="5334000" y="4495800"/>
            <a:ext cx="2504475" cy="1686038"/>
          </a:xfrm>
          <a:prstGeom prst="rect">
            <a:avLst/>
          </a:prstGeom>
        </p:spPr>
      </p:pic>
    </p:spTree>
    <p:extLst>
      <p:ext uri="{BB962C8B-B14F-4D97-AF65-F5344CB8AC3E}">
        <p14:creationId xmlns:p14="http://schemas.microsoft.com/office/powerpoint/2010/main" val="97507475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Output</a:t>
            </a:r>
          </a:p>
          <a:p>
            <a:pPr lvl="1"/>
            <a:r>
              <a:rPr lang="en-US" sz="2800" dirty="0" smtClean="0"/>
              <a:t>Display data in real-time (ticker tape fashion)</a:t>
            </a:r>
          </a:p>
          <a:p>
            <a:pPr lvl="1"/>
            <a:r>
              <a:rPr lang="en-US" sz="2800" dirty="0" smtClean="0"/>
              <a:t>Stores data in a file</a:t>
            </a:r>
          </a:p>
          <a:p>
            <a:pPr lvl="1"/>
            <a:r>
              <a:rPr lang="en-US" sz="2800" dirty="0" smtClean="0"/>
              <a:t>“valve” allows for turning on/off recording</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75533" t="15327" r="677" b="65401"/>
          <a:stretch/>
        </p:blipFill>
        <p:spPr>
          <a:xfrm>
            <a:off x="4191000" y="3886200"/>
            <a:ext cx="4754259" cy="2888074"/>
          </a:xfrm>
          <a:prstGeom prst="rect">
            <a:avLst/>
          </a:prstGeom>
        </p:spPr>
      </p:pic>
    </p:spTree>
    <p:extLst>
      <p:ext uri="{BB962C8B-B14F-4D97-AF65-F5344CB8AC3E}">
        <p14:creationId xmlns:p14="http://schemas.microsoft.com/office/powerpoint/2010/main" val="230563799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Calibration</a:t>
            </a:r>
          </a:p>
          <a:p>
            <a:pPr lvl="1"/>
            <a:r>
              <a:rPr lang="en-US" sz="2800" dirty="0" smtClean="0"/>
              <a:t>Pre-calculated points can be entered</a:t>
            </a:r>
          </a:p>
          <a:p>
            <a:pPr lvl="1"/>
            <a:r>
              <a:rPr lang="en-US" sz="2800" dirty="0" smtClean="0"/>
              <a:t>Allows data to be displayed as a noise temperature</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57001" t="45792" r="19209" b="44544"/>
          <a:stretch/>
        </p:blipFill>
        <p:spPr>
          <a:xfrm>
            <a:off x="1828800" y="4343400"/>
            <a:ext cx="5504743" cy="1676763"/>
          </a:xfrm>
          <a:prstGeom prst="rect">
            <a:avLst/>
          </a:prstGeom>
        </p:spPr>
      </p:pic>
    </p:spTree>
    <p:extLst>
      <p:ext uri="{BB962C8B-B14F-4D97-AF65-F5344CB8AC3E}">
        <p14:creationId xmlns:p14="http://schemas.microsoft.com/office/powerpoint/2010/main" val="11718300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GUI Interface</a:t>
            </a:r>
          </a:p>
          <a:p>
            <a:pPr lvl="1"/>
            <a:r>
              <a:rPr lang="en-US" sz="2800" dirty="0" smtClean="0"/>
              <a:t>Allows for control of most SDR functions</a:t>
            </a:r>
          </a:p>
          <a:p>
            <a:pPr lvl="1"/>
            <a:r>
              <a:rPr lang="en-US" sz="2800" dirty="0" smtClean="0"/>
              <a:t>Allows for data input</a:t>
            </a:r>
          </a:p>
          <a:p>
            <a:pPr lvl="1"/>
            <a:r>
              <a:rPr lang="en-US" sz="2800" dirty="0" smtClean="0"/>
              <a:t>Allows for graphing and data output</a:t>
            </a:r>
          </a:p>
        </p:txBody>
      </p:sp>
      <p:pic>
        <p:nvPicPr>
          <p:cNvPr id="5" name="Picture 4" descr="N200_radiometer.grc.png"/>
          <p:cNvPicPr>
            <a:picLocks noChangeAspect="1"/>
          </p:cNvPicPr>
          <p:nvPr/>
        </p:nvPicPr>
        <p:blipFill rotWithShape="1">
          <a:blip r:embed="rId2">
            <a:extLst>
              <a:ext uri="{28A0092B-C50C-407E-A947-70E740481C1C}">
                <a14:useLocalDpi xmlns:a14="http://schemas.microsoft.com/office/drawing/2010/main" val="0"/>
              </a:ext>
            </a:extLst>
          </a:blip>
          <a:srcRect l="57288" t="74045" r="1576" b="2509"/>
          <a:stretch/>
        </p:blipFill>
        <p:spPr>
          <a:xfrm>
            <a:off x="1905000" y="4047733"/>
            <a:ext cx="6165684" cy="2635182"/>
          </a:xfrm>
          <a:prstGeom prst="rect">
            <a:avLst/>
          </a:prstGeom>
        </p:spPr>
      </p:pic>
    </p:spTree>
    <p:extLst>
      <p:ext uri="{BB962C8B-B14F-4D97-AF65-F5344CB8AC3E}">
        <p14:creationId xmlns:p14="http://schemas.microsoft.com/office/powerpoint/2010/main" val="419610526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764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Set Frequency</a:t>
            </a:r>
          </a:p>
          <a:p>
            <a:pPr lvl="1"/>
            <a:r>
              <a:rPr lang="en-US" sz="2800" dirty="0" smtClean="0"/>
              <a:t>Adjust gain in SDR</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r="51010" b="59141"/>
          <a:stretch/>
        </p:blipFill>
        <p:spPr>
          <a:xfrm>
            <a:off x="304800" y="4267200"/>
            <a:ext cx="8665783" cy="1295400"/>
          </a:xfrm>
          <a:prstGeom prst="rect">
            <a:avLst/>
          </a:prstGeom>
        </p:spPr>
      </p:pic>
    </p:spTree>
    <p:extLst>
      <p:ext uri="{BB962C8B-B14F-4D97-AF65-F5344CB8AC3E}">
        <p14:creationId xmlns:p14="http://schemas.microsoft.com/office/powerpoint/2010/main" val="14145707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002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Sample Rate or BW</a:t>
            </a:r>
          </a:p>
          <a:p>
            <a:pPr lvl="1"/>
            <a:r>
              <a:rPr lang="en-US" sz="2800" dirty="0" smtClean="0"/>
              <a:t>High BW results in higher CPU and Disk I/O</a:t>
            </a:r>
          </a:p>
          <a:p>
            <a:pPr lvl="1"/>
            <a:r>
              <a:rPr lang="en-US" sz="2800" dirty="0" smtClean="0"/>
              <a:t>Is somewhat limited by RF Frontend</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l="69561" t="37922" r="192" b="36387"/>
          <a:stretch/>
        </p:blipFill>
        <p:spPr>
          <a:xfrm>
            <a:off x="762000" y="4876800"/>
            <a:ext cx="7508017" cy="1143000"/>
          </a:xfrm>
          <a:prstGeom prst="rect">
            <a:avLst/>
          </a:prstGeom>
        </p:spPr>
      </p:pic>
    </p:spTree>
    <p:extLst>
      <p:ext uri="{BB962C8B-B14F-4D97-AF65-F5344CB8AC3E}">
        <p14:creationId xmlns:p14="http://schemas.microsoft.com/office/powerpoint/2010/main" val="166758783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002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Integration time on IIR Filter</a:t>
            </a:r>
          </a:p>
          <a:p>
            <a:pPr lvl="1"/>
            <a:r>
              <a:rPr lang="en-US" sz="2800" dirty="0" smtClean="0"/>
              <a:t>Defaults to 2 seconds</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l="48913" t="20212" r="30104" b="54097"/>
          <a:stretch/>
        </p:blipFill>
        <p:spPr>
          <a:xfrm>
            <a:off x="1981200" y="4724400"/>
            <a:ext cx="5208381" cy="1143000"/>
          </a:xfrm>
          <a:prstGeom prst="rect">
            <a:avLst/>
          </a:prstGeom>
        </p:spPr>
      </p:pic>
    </p:spTree>
    <p:extLst>
      <p:ext uri="{BB962C8B-B14F-4D97-AF65-F5344CB8AC3E}">
        <p14:creationId xmlns:p14="http://schemas.microsoft.com/office/powerpoint/2010/main" val="418579623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002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Artificial gain</a:t>
            </a:r>
          </a:p>
          <a:p>
            <a:pPr lvl="1"/>
            <a:r>
              <a:rPr lang="en-US" sz="2800" dirty="0" smtClean="0"/>
              <a:t>Simple multiplication to the digital data</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l="640" t="37734" r="72643" b="36575"/>
          <a:stretch/>
        </p:blipFill>
        <p:spPr>
          <a:xfrm>
            <a:off x="1219200" y="4191000"/>
            <a:ext cx="6631712" cy="1143000"/>
          </a:xfrm>
          <a:prstGeom prst="rect">
            <a:avLst/>
          </a:prstGeom>
        </p:spPr>
      </p:pic>
    </p:spTree>
    <p:extLst>
      <p:ext uri="{BB962C8B-B14F-4D97-AF65-F5344CB8AC3E}">
        <p14:creationId xmlns:p14="http://schemas.microsoft.com/office/powerpoint/2010/main" val="335932734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002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Calibration values</a:t>
            </a:r>
          </a:p>
          <a:p>
            <a:pPr lvl="1"/>
            <a:r>
              <a:rPr lang="en-US" sz="2800" dirty="0" smtClean="0"/>
              <a:t>Allows for data to be displayed as a noise temperature</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l="288" t="68560" r="57666" b="11715"/>
          <a:stretch/>
        </p:blipFill>
        <p:spPr>
          <a:xfrm>
            <a:off x="609600" y="4724400"/>
            <a:ext cx="7998292" cy="672536"/>
          </a:xfrm>
          <a:prstGeom prst="rect">
            <a:avLst/>
          </a:prstGeom>
        </p:spPr>
      </p:pic>
    </p:spTree>
    <p:extLst>
      <p:ext uri="{BB962C8B-B14F-4D97-AF65-F5344CB8AC3E}">
        <p14:creationId xmlns:p14="http://schemas.microsoft.com/office/powerpoint/2010/main" val="26895395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Thesis overview</a:t>
            </a:r>
            <a:endParaRPr lang="en-US" dirty="0"/>
          </a:p>
        </p:txBody>
      </p:sp>
      <p:sp>
        <p:nvSpPr>
          <p:cNvPr id="2" name="Content Placeholder 1"/>
          <p:cNvSpPr>
            <a:spLocks noGrp="1"/>
          </p:cNvSpPr>
          <p:nvPr>
            <p:ph type="body" idx="1"/>
          </p:nvPr>
        </p:nvSpPr>
        <p:spPr/>
        <p:txBody>
          <a:bodyPr/>
          <a:lstStyle/>
          <a:p>
            <a:r>
              <a:rPr lang="en-US" dirty="0" err="1" smtClean="0"/>
              <a:t>GNURadio</a:t>
            </a:r>
            <a:r>
              <a:rPr lang="en-US" dirty="0" smtClean="0"/>
              <a:t> and N200 TPR</a:t>
            </a:r>
          </a:p>
          <a:p>
            <a:pPr lvl="1"/>
            <a:r>
              <a:rPr lang="en-US" dirty="0" smtClean="0"/>
              <a:t>Hardware</a:t>
            </a:r>
          </a:p>
          <a:p>
            <a:pPr lvl="2"/>
            <a:r>
              <a:rPr lang="en-US" dirty="0" smtClean="0"/>
              <a:t>Requirements</a:t>
            </a:r>
          </a:p>
          <a:p>
            <a:pPr lvl="2"/>
            <a:r>
              <a:rPr lang="en-US" dirty="0" smtClean="0"/>
              <a:t>Noise Temperature Considerations</a:t>
            </a:r>
          </a:p>
          <a:p>
            <a:pPr lvl="2"/>
            <a:r>
              <a:rPr lang="en-US" dirty="0" smtClean="0"/>
              <a:t>Existing ISU Radiometer RF Front end</a:t>
            </a:r>
          </a:p>
          <a:p>
            <a:pPr lvl="1"/>
            <a:r>
              <a:rPr lang="en-US" dirty="0" smtClean="0"/>
              <a:t>Software</a:t>
            </a:r>
          </a:p>
          <a:p>
            <a:pPr lvl="2"/>
            <a:r>
              <a:rPr lang="en-US" dirty="0" smtClean="0"/>
              <a:t>Requirements</a:t>
            </a:r>
          </a:p>
          <a:p>
            <a:pPr lvl="2"/>
            <a:r>
              <a:rPr lang="en-US" dirty="0" smtClean="0"/>
              <a:t>Obtaining signal information and GUI Controls</a:t>
            </a:r>
          </a:p>
          <a:p>
            <a:pPr lvl="2"/>
            <a:r>
              <a:rPr lang="en-US" dirty="0" smtClean="0"/>
              <a:t>Implantation of a TPR in software</a:t>
            </a:r>
          </a:p>
          <a:p>
            <a:pPr lvl="2"/>
            <a:r>
              <a:rPr lang="en-US" dirty="0" smtClean="0"/>
              <a:t>Data storage and Display</a:t>
            </a:r>
          </a:p>
          <a:p>
            <a:endParaRPr lang="en-US" dirty="0" smtClean="0"/>
          </a:p>
        </p:txBody>
      </p:sp>
    </p:spTree>
    <p:extLst>
      <p:ext uri="{BB962C8B-B14F-4D97-AF65-F5344CB8AC3E}">
        <p14:creationId xmlns:p14="http://schemas.microsoft.com/office/powerpoint/2010/main" val="128161092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SDR Role</a:t>
            </a:r>
            <a:endParaRPr lang="en-US" sz="3600" dirty="0"/>
          </a:p>
        </p:txBody>
      </p:sp>
      <p:sp>
        <p:nvSpPr>
          <p:cNvPr id="2" name="Content Placeholder 1"/>
          <p:cNvSpPr>
            <a:spLocks noGrp="1"/>
          </p:cNvSpPr>
          <p:nvPr>
            <p:ph type="body"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sz="2000" dirty="0" smtClean="0"/>
          </a:p>
        </p:txBody>
      </p:sp>
      <p:sp>
        <p:nvSpPr>
          <p:cNvPr id="7" name="Content Placeholder 1"/>
          <p:cNvSpPr txBox="1">
            <a:spLocks/>
          </p:cNvSpPr>
          <p:nvPr/>
        </p:nvSpPr>
        <p:spPr>
          <a:xfrm>
            <a:off x="457200" y="1600200"/>
            <a:ext cx="8229600" cy="496770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342900" marR="0" indent="-342900" algn="l" rtl="0" eaLnBrk="1" hangingPunct="1">
              <a:lnSpc>
                <a:spcPct val="100000"/>
              </a:lnSpc>
              <a:spcBef>
                <a:spcPts val="600"/>
              </a:spcBef>
              <a:spcAft>
                <a:spcPts val="0"/>
              </a:spcAft>
              <a:buClr>
                <a:schemeClr val="dk1"/>
              </a:buClr>
              <a:buSzPct val="166666"/>
              <a:buFont typeface="Arial"/>
              <a:buChar char="•"/>
              <a:defRPr sz="3000" b="0" i="0" u="none" strike="noStrike" cap="none" baseline="0">
                <a:solidFill>
                  <a:schemeClr val="dk1"/>
                </a:solidFill>
                <a:latin typeface="Georgia"/>
                <a:ea typeface="Georgia"/>
                <a:cs typeface="Georgia"/>
                <a:sym typeface="Georgia"/>
                <a:rtl val="0"/>
              </a:defRPr>
            </a:lvl1pPr>
            <a:lvl2pPr marL="742950" marR="0" indent="-285750" algn="l" rtl="0" eaLnBrk="1" hangingPunct="1">
              <a:lnSpc>
                <a:spcPct val="100000"/>
              </a:lnSpc>
              <a:spcBef>
                <a:spcPts val="480"/>
              </a:spcBef>
              <a:spcAft>
                <a:spcPts val="0"/>
              </a:spcAft>
              <a:buClr>
                <a:schemeClr val="dk1"/>
              </a:buClr>
              <a:buSzPct val="100000"/>
              <a:buFont typeface="Courier New"/>
              <a:buChar char="o"/>
              <a:defRPr sz="2400" b="0" i="0" u="none" strike="noStrike" cap="none" baseline="0">
                <a:solidFill>
                  <a:schemeClr val="dk1"/>
                </a:solidFill>
                <a:latin typeface="Georgia"/>
                <a:ea typeface="Georgia"/>
                <a:cs typeface="Georgia"/>
                <a:sym typeface="Georgia"/>
                <a:rtl val="0"/>
              </a:defRPr>
            </a:lvl2pPr>
            <a:lvl3pPr marL="1143000" marR="0" indent="-228600" algn="l" rtl="0" eaLnBrk="1" hangingPunct="1">
              <a:lnSpc>
                <a:spcPct val="100000"/>
              </a:lnSpc>
              <a:spcBef>
                <a:spcPts val="480"/>
              </a:spcBef>
              <a:spcAft>
                <a:spcPts val="0"/>
              </a:spcAft>
              <a:buClr>
                <a:schemeClr val="dk1"/>
              </a:buClr>
              <a:buSzPct val="100000"/>
              <a:buFont typeface="Wingdings"/>
              <a:buChar char="§"/>
              <a:defRPr sz="2400" b="0" i="0" u="none" strike="noStrike" cap="none" baseline="0">
                <a:solidFill>
                  <a:schemeClr val="dk1"/>
                </a:solidFill>
                <a:latin typeface="Georgia"/>
                <a:ea typeface="Georgia"/>
                <a:cs typeface="Georgia"/>
                <a:sym typeface="Georgia"/>
                <a:rtl val="0"/>
              </a:defRPr>
            </a:lvl3pPr>
            <a:lvl4pPr marL="16002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4pPr>
            <a:lvl5pPr marL="20574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5pPr>
            <a:lvl6pPr marL="25146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6pPr>
            <a:lvl7pPr marL="2971800" marR="0" indent="-228600" algn="l" rtl="0" eaLnBrk="1" hangingPunct="1">
              <a:lnSpc>
                <a:spcPct val="100000"/>
              </a:lnSpc>
              <a:spcBef>
                <a:spcPts val="360"/>
              </a:spcBef>
              <a:spcAft>
                <a:spcPts val="0"/>
              </a:spcAft>
              <a:buClr>
                <a:schemeClr val="dk1"/>
              </a:buClr>
              <a:buSzPct val="166666"/>
              <a:buFont typeface="Arial"/>
              <a:buChar char="•"/>
              <a:defRPr sz="1800" b="0" i="0" u="none" strike="noStrike" cap="none" baseline="0">
                <a:solidFill>
                  <a:schemeClr val="dk1"/>
                </a:solidFill>
                <a:latin typeface="Georgia"/>
                <a:ea typeface="Georgia"/>
                <a:cs typeface="Georgia"/>
                <a:sym typeface="Georgia"/>
                <a:rtl val="0"/>
              </a:defRPr>
            </a:lvl7pPr>
            <a:lvl8pPr marL="3429000" marR="0" indent="-228600" algn="l" rtl="0" eaLnBrk="1" hangingPunct="1">
              <a:lnSpc>
                <a:spcPct val="100000"/>
              </a:lnSpc>
              <a:spcBef>
                <a:spcPts val="360"/>
              </a:spcBef>
              <a:spcAft>
                <a:spcPts val="0"/>
              </a:spcAft>
              <a:buClr>
                <a:schemeClr val="dk1"/>
              </a:buClr>
              <a:buSzPct val="100000"/>
              <a:buFont typeface="Courier New"/>
              <a:buChar char="o"/>
              <a:defRPr sz="1800" b="0" i="0" u="none" strike="noStrike" cap="none" baseline="0">
                <a:solidFill>
                  <a:schemeClr val="dk1"/>
                </a:solidFill>
                <a:latin typeface="Georgia"/>
                <a:ea typeface="Georgia"/>
                <a:cs typeface="Georgia"/>
                <a:sym typeface="Georgia"/>
                <a:rtl val="0"/>
              </a:defRPr>
            </a:lvl8pPr>
            <a:lvl9pPr marL="3886200" marR="0" indent="-228600" algn="l" rtl="0" eaLnBrk="1" hangingPunct="1">
              <a:lnSpc>
                <a:spcPct val="100000"/>
              </a:lnSpc>
              <a:spcBef>
                <a:spcPts val="360"/>
              </a:spcBef>
              <a:spcAft>
                <a:spcPts val="0"/>
              </a:spcAft>
              <a:buClr>
                <a:schemeClr val="dk1"/>
              </a:buClr>
              <a:buSzPct val="100000"/>
              <a:buFont typeface="Wingdings"/>
              <a:buChar char="§"/>
              <a:defRPr sz="1800" b="0" i="0" u="none" strike="noStrike" cap="none" baseline="0">
                <a:solidFill>
                  <a:schemeClr val="dk1"/>
                </a:solidFill>
                <a:latin typeface="Georgia"/>
                <a:ea typeface="Georgia"/>
                <a:cs typeface="Georgia"/>
                <a:sym typeface="Georgia"/>
                <a:rtl val="0"/>
              </a:defRPr>
            </a:lvl9pPr>
          </a:lstStyle>
          <a:p>
            <a:r>
              <a:rPr lang="en-US" sz="2800" dirty="0" smtClean="0"/>
              <a:t>SDR Control</a:t>
            </a:r>
          </a:p>
          <a:p>
            <a:pPr lvl="1"/>
            <a:r>
              <a:rPr lang="en-US" sz="2800" dirty="0" smtClean="0"/>
              <a:t>Inject simulated noise</a:t>
            </a:r>
          </a:p>
          <a:p>
            <a:pPr lvl="1"/>
            <a:r>
              <a:rPr lang="en-US" sz="2800" dirty="0" smtClean="0"/>
              <a:t>Adjust the amplitude of the simulated source</a:t>
            </a:r>
          </a:p>
        </p:txBody>
      </p:sp>
      <p:pic>
        <p:nvPicPr>
          <p:cNvPr id="4" name="Picture 3" descr="Screen Shot 2013-03-10 at 6.29.14 PM.png"/>
          <p:cNvPicPr>
            <a:picLocks noChangeAspect="1"/>
          </p:cNvPicPr>
          <p:nvPr/>
        </p:nvPicPr>
        <p:blipFill rotWithShape="1">
          <a:blip r:embed="rId2">
            <a:extLst>
              <a:ext uri="{28A0092B-C50C-407E-A947-70E740481C1C}">
                <a14:useLocalDpi xmlns:a14="http://schemas.microsoft.com/office/drawing/2010/main" val="0"/>
              </a:ext>
            </a:extLst>
          </a:blip>
          <a:srcRect l="49023" t="72403" r="6113" b="12396"/>
          <a:stretch/>
        </p:blipFill>
        <p:spPr>
          <a:xfrm>
            <a:off x="381000" y="4876800"/>
            <a:ext cx="8534400" cy="518290"/>
          </a:xfrm>
          <a:prstGeom prst="rect">
            <a:avLst/>
          </a:prstGeom>
        </p:spPr>
      </p:pic>
    </p:spTree>
    <p:extLst>
      <p:ext uri="{BB962C8B-B14F-4D97-AF65-F5344CB8AC3E}">
        <p14:creationId xmlns:p14="http://schemas.microsoft.com/office/powerpoint/2010/main" val="14472311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Research Infrastructure</a:t>
            </a:r>
            <a:endParaRPr lang="en-US" dirty="0"/>
          </a:p>
        </p:txBody>
      </p:sp>
      <p:sp>
        <p:nvSpPr>
          <p:cNvPr id="5" name="Text Placeholder 4"/>
          <p:cNvSpPr>
            <a:spLocks noGrp="1"/>
          </p:cNvSpPr>
          <p:nvPr>
            <p:ph type="body" idx="1"/>
          </p:nvPr>
        </p:nvSpPr>
        <p:spPr>
          <a:xfrm>
            <a:off x="152400" y="1676400"/>
            <a:ext cx="8229600" cy="4967700"/>
          </a:xfrm>
        </p:spPr>
        <p:txBody>
          <a:bodyPr/>
          <a:lstStyle/>
          <a:p>
            <a:r>
              <a:rPr lang="en-US" dirty="0" smtClean="0"/>
              <a:t>Verify SDR results</a:t>
            </a:r>
          </a:p>
          <a:p>
            <a:pPr lvl="1"/>
            <a:r>
              <a:rPr lang="en-US" dirty="0" smtClean="0"/>
              <a:t>Square-law detector used</a:t>
            </a:r>
          </a:p>
          <a:p>
            <a:pPr lvl="1"/>
            <a:r>
              <a:rPr lang="en-US" dirty="0" smtClean="0"/>
              <a:t>These are traditionally used in </a:t>
            </a:r>
            <a:r>
              <a:rPr lang="en-US" smtClean="0"/>
              <a:t>analog radiometers</a:t>
            </a:r>
          </a:p>
          <a:p>
            <a:pPr lvl="1"/>
            <a:endParaRPr lang="en-US" dirty="0"/>
          </a:p>
        </p:txBody>
      </p:sp>
    </p:spTree>
    <p:extLst>
      <p:ext uri="{BB962C8B-B14F-4D97-AF65-F5344CB8AC3E}">
        <p14:creationId xmlns:p14="http://schemas.microsoft.com/office/powerpoint/2010/main" val="160900269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Square-law system</a:t>
            </a:r>
            <a:endParaRPr lang="en-US" dirty="0"/>
          </a:p>
        </p:txBody>
      </p:sp>
      <p:sp>
        <p:nvSpPr>
          <p:cNvPr id="4" name="Rectangle 3"/>
          <p:cNvSpPr/>
          <p:nvPr/>
        </p:nvSpPr>
        <p:spPr>
          <a:xfrm>
            <a:off x="3429000" y="2003777"/>
            <a:ext cx="1679222" cy="1295400"/>
          </a:xfrm>
          <a:prstGeom prst="rect">
            <a:avLst/>
          </a:prstGeom>
          <a:gradFill>
            <a:gsLst>
              <a:gs pos="0">
                <a:srgbClr val="00B050"/>
              </a:gs>
              <a:gs pos="50000">
                <a:srgbClr val="8FF90F"/>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Square-Law Detector</a:t>
            </a:r>
            <a:endParaRPr lang="en-US" dirty="0"/>
          </a:p>
        </p:txBody>
      </p:sp>
      <p:sp>
        <p:nvSpPr>
          <p:cNvPr id="2" name="Isosceles Triangle 1"/>
          <p:cNvSpPr/>
          <p:nvPr/>
        </p:nvSpPr>
        <p:spPr>
          <a:xfrm rot="5400000">
            <a:off x="558799" y="2156177"/>
            <a:ext cx="1425221" cy="990600"/>
          </a:xfrm>
          <a:prstGeom prst="triangle">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Signal</a:t>
            </a:r>
            <a:endParaRPr lang="en-US" dirty="0"/>
          </a:p>
        </p:txBody>
      </p:sp>
      <p:sp>
        <p:nvSpPr>
          <p:cNvPr id="7" name="Rectangle 6"/>
          <p:cNvSpPr/>
          <p:nvPr/>
        </p:nvSpPr>
        <p:spPr>
          <a:xfrm>
            <a:off x="3426178" y="4076700"/>
            <a:ext cx="1679222" cy="1295400"/>
          </a:xfrm>
          <a:prstGeom prst="rect">
            <a:avLst/>
          </a:prstGeom>
          <a:gradFill>
            <a:gsLst>
              <a:gs pos="0">
                <a:srgbClr val="00B050"/>
              </a:gs>
              <a:gs pos="50000">
                <a:srgbClr val="8FF90F"/>
              </a:gs>
              <a:gs pos="100000">
                <a:srgbClr val="FFFF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Square-Law Detector</a:t>
            </a:r>
            <a:endParaRPr lang="en-US" dirty="0"/>
          </a:p>
        </p:txBody>
      </p:sp>
      <p:sp>
        <p:nvSpPr>
          <p:cNvPr id="8" name="Rectangle 7"/>
          <p:cNvSpPr/>
          <p:nvPr/>
        </p:nvSpPr>
        <p:spPr>
          <a:xfrm>
            <a:off x="7239000" y="2003777"/>
            <a:ext cx="914400" cy="3368323"/>
          </a:xfrm>
          <a:prstGeom prst="rect">
            <a:avLst/>
          </a:prstGeom>
          <a:gradFill>
            <a:gsLst>
              <a:gs pos="0">
                <a:srgbClr val="FFFF00"/>
              </a:gs>
              <a:gs pos="50000">
                <a:srgbClr val="8FF90F"/>
              </a:gs>
              <a:gs pos="100000">
                <a:schemeClr val="accent2"/>
              </a:gs>
            </a:gsLst>
            <a:lin ang="0" scaled="0"/>
          </a:gra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PIC32</a:t>
            </a:r>
          </a:p>
        </p:txBody>
      </p:sp>
      <p:sp>
        <p:nvSpPr>
          <p:cNvPr id="10" name="Isosceles Triangle 9"/>
          <p:cNvSpPr/>
          <p:nvPr/>
        </p:nvSpPr>
        <p:spPr>
          <a:xfrm rot="5400000">
            <a:off x="544689" y="4229100"/>
            <a:ext cx="1425221" cy="990600"/>
          </a:xfrm>
          <a:prstGeom prst="triangle">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RF Signal</a:t>
            </a:r>
            <a:endParaRPr lang="en-US" dirty="0"/>
          </a:p>
        </p:txBody>
      </p:sp>
      <p:cxnSp>
        <p:nvCxnSpPr>
          <p:cNvPr id="11" name="Elbow Connector 10"/>
          <p:cNvCxnSpPr>
            <a:stCxn id="2" idx="0"/>
            <a:endCxn id="4" idx="1"/>
          </p:cNvCxnSpPr>
          <p:nvPr/>
        </p:nvCxnSpPr>
        <p:spPr>
          <a:xfrm flipV="1">
            <a:off x="1766710" y="2651477"/>
            <a:ext cx="1662290" cy="1"/>
          </a:xfrm>
          <a:prstGeom prst="bentConnector3">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10" idx="0"/>
            <a:endCxn id="7" idx="1"/>
          </p:cNvCxnSpPr>
          <p:nvPr/>
        </p:nvCxnSpPr>
        <p:spPr>
          <a:xfrm flipV="1">
            <a:off x="1752600" y="4724400"/>
            <a:ext cx="1673578" cy="1"/>
          </a:xfrm>
          <a:prstGeom prst="bentConnector3">
            <a:avLst/>
          </a:prstGeom>
          <a:ln w="254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4" idx="3"/>
            <a:endCxn id="8" idx="1"/>
          </p:cNvCxnSpPr>
          <p:nvPr/>
        </p:nvCxnSpPr>
        <p:spPr>
          <a:xfrm>
            <a:off x="5108222" y="2651477"/>
            <a:ext cx="2130778" cy="1036462"/>
          </a:xfrm>
          <a:prstGeom prst="bentConnector3">
            <a:avLst/>
          </a:prstGeom>
          <a:ln w="2222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7" idx="3"/>
            <a:endCxn id="8" idx="1"/>
          </p:cNvCxnSpPr>
          <p:nvPr/>
        </p:nvCxnSpPr>
        <p:spPr>
          <a:xfrm flipV="1">
            <a:off x="5105400" y="3687939"/>
            <a:ext cx="2133600" cy="1036461"/>
          </a:xfrm>
          <a:prstGeom prst="bentConnector3">
            <a:avLst/>
          </a:prstGeom>
          <a:ln w="22225">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3467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utoRev="1" fill="hold" grpId="0" nodeType="clickEffect">
                                  <p:stCondLst>
                                    <p:cond delay="0"/>
                                  </p:stCondLst>
                                  <p:childTnLst>
                                    <p:animScale>
                                      <p:cBhvr>
                                        <p:cTn id="6" dur="2000" fill="hold"/>
                                        <p:tgtEl>
                                          <p:spTgt spid="4"/>
                                        </p:tgtEl>
                                      </p:cBhvr>
                                      <p:by x="150000" y="150000"/>
                                    </p:animScale>
                                  </p:childTnLst>
                                </p:cTn>
                              </p:par>
                              <p:par>
                                <p:cTn id="7" presetID="6" presetClass="emph" presetSubtype="0" autoRev="1" fill="hold" grpId="0" nodeType="withEffect">
                                  <p:stCondLst>
                                    <p:cond delay="0"/>
                                  </p:stCondLst>
                                  <p:childTnLst>
                                    <p:animScale>
                                      <p:cBhvr>
                                        <p:cTn id="8" dur="2000" fill="hold"/>
                                        <p:tgtEl>
                                          <p:spTgt spid="7"/>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6" presetClass="emph" presetSubtype="0" autoRev="1" fill="hold" grpId="0" nodeType="clickEffect">
                                  <p:stCondLst>
                                    <p:cond delay="0"/>
                                  </p:stCondLst>
                                  <p:childTnLst>
                                    <p:animScale>
                                      <p:cBhvr>
                                        <p:cTn id="1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Square-law system</a:t>
            </a:r>
            <a:endParaRPr lang="en-US" dirty="0"/>
          </a:p>
        </p:txBody>
      </p:sp>
      <p:sp>
        <p:nvSpPr>
          <p:cNvPr id="2" name="Content Placeholder 1"/>
          <p:cNvSpPr>
            <a:spLocks noGrp="1"/>
          </p:cNvSpPr>
          <p:nvPr>
            <p:ph type="body" idx="1"/>
          </p:nvPr>
        </p:nvSpPr>
        <p:spPr/>
        <p:txBody>
          <a:bodyPr/>
          <a:lstStyle/>
          <a:p>
            <a:r>
              <a:rPr lang="en-US" dirty="0" smtClean="0"/>
              <a:t>Sanity check</a:t>
            </a:r>
          </a:p>
          <a:p>
            <a:pPr lvl="1"/>
            <a:r>
              <a:rPr lang="en-US" dirty="0" smtClean="0"/>
              <a:t>Traditional radiometer</a:t>
            </a:r>
          </a:p>
          <a:p>
            <a:r>
              <a:rPr lang="en-US" dirty="0" smtClean="0"/>
              <a:t>Analog signal feed to 10-bit A/D on PIC32</a:t>
            </a:r>
          </a:p>
          <a:p>
            <a:pPr lvl="1"/>
            <a:r>
              <a:rPr lang="en-US" dirty="0" smtClean="0"/>
              <a:t>10-bit resolution means we have a resolution of ~ .3 K</a:t>
            </a:r>
          </a:p>
          <a:p>
            <a:pPr lvl="2"/>
            <a:r>
              <a:rPr lang="en-US" dirty="0" smtClean="0"/>
              <a:t>Assuming a 0-313 K range of temperatures</a:t>
            </a:r>
          </a:p>
          <a:p>
            <a:r>
              <a:rPr lang="en-US" dirty="0" smtClean="0"/>
              <a:t>Data is sent from PIC32 to Host PC</a:t>
            </a:r>
          </a:p>
          <a:p>
            <a:pPr lvl="1"/>
            <a:r>
              <a:rPr lang="en-US" dirty="0" smtClean="0"/>
              <a:t>Serial data interface</a:t>
            </a:r>
          </a:p>
          <a:p>
            <a:pPr lvl="1"/>
            <a:r>
              <a:rPr lang="en-US" dirty="0" smtClean="0"/>
              <a:t>Currently uses an </a:t>
            </a:r>
            <a:r>
              <a:rPr lang="en-US" dirty="0" err="1" smtClean="0"/>
              <a:t>xBee</a:t>
            </a:r>
            <a:r>
              <a:rPr lang="en-US" dirty="0" smtClean="0"/>
              <a:t> to wireless transmit</a:t>
            </a:r>
          </a:p>
          <a:p>
            <a:r>
              <a:rPr lang="en-US" dirty="0" smtClean="0"/>
              <a:t>Python script records data and timestamps it</a:t>
            </a:r>
          </a:p>
          <a:p>
            <a:pPr lvl="1"/>
            <a:endParaRPr lang="en-US" dirty="0" smtClean="0"/>
          </a:p>
        </p:txBody>
      </p:sp>
    </p:spTree>
    <p:extLst>
      <p:ext uri="{BB962C8B-B14F-4D97-AF65-F5344CB8AC3E}">
        <p14:creationId xmlns:p14="http://schemas.microsoft.com/office/powerpoint/2010/main" val="333927443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Infrastructure Testing</a:t>
            </a:r>
            <a:endParaRPr lang="en-US" dirty="0"/>
          </a:p>
        </p:txBody>
      </p:sp>
      <p:sp>
        <p:nvSpPr>
          <p:cNvPr id="2" name="Content Placeholder 1"/>
          <p:cNvSpPr>
            <a:spLocks noGrp="1"/>
          </p:cNvSpPr>
          <p:nvPr>
            <p:ph type="body" idx="1"/>
          </p:nvPr>
        </p:nvSpPr>
        <p:spPr/>
        <p:txBody>
          <a:bodyPr/>
          <a:lstStyle/>
          <a:p>
            <a:r>
              <a:rPr lang="en-US" dirty="0" smtClean="0"/>
              <a:t>Two files are saved to disk</a:t>
            </a:r>
          </a:p>
          <a:p>
            <a:pPr lvl="1"/>
            <a:r>
              <a:rPr lang="en-US" dirty="0" err="1" smtClean="0"/>
              <a:t>GNURadio</a:t>
            </a:r>
            <a:r>
              <a:rPr lang="en-US" dirty="0" smtClean="0"/>
              <a:t> data (Binary INT16 File)</a:t>
            </a:r>
          </a:p>
          <a:p>
            <a:pPr lvl="1"/>
            <a:r>
              <a:rPr lang="en-US" dirty="0" smtClean="0"/>
              <a:t>Square-law from PIC32 (ASCII/CSV File)</a:t>
            </a:r>
          </a:p>
          <a:p>
            <a:r>
              <a:rPr lang="en-US" dirty="0" smtClean="0"/>
              <a:t>ASCII/CSV file is human readable</a:t>
            </a:r>
          </a:p>
          <a:p>
            <a:r>
              <a:rPr lang="en-US" dirty="0" err="1" smtClean="0"/>
              <a:t>GNURadio</a:t>
            </a:r>
            <a:r>
              <a:rPr lang="en-US" dirty="0" smtClean="0"/>
              <a:t> file is not, requires program</a:t>
            </a:r>
          </a:p>
          <a:p>
            <a:r>
              <a:rPr lang="en-US" dirty="0" smtClean="0"/>
              <a:t>A </a:t>
            </a:r>
            <a:r>
              <a:rPr lang="en-US" dirty="0" err="1" smtClean="0"/>
              <a:t>Matlab</a:t>
            </a:r>
            <a:r>
              <a:rPr lang="en-US" dirty="0" smtClean="0"/>
              <a:t> script can read both</a:t>
            </a:r>
          </a:p>
        </p:txBody>
      </p:sp>
    </p:spTree>
    <p:extLst>
      <p:ext uri="{BB962C8B-B14F-4D97-AF65-F5344CB8AC3E}">
        <p14:creationId xmlns:p14="http://schemas.microsoft.com/office/powerpoint/2010/main" val="271027412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r>
              <a:rPr lang="en-US" dirty="0" smtClean="0"/>
              <a:t>Sample test</a:t>
            </a:r>
          </a:p>
        </p:txBody>
      </p:sp>
      <p:sp>
        <p:nvSpPr>
          <p:cNvPr id="4" name="Rectangle 3"/>
          <p:cNvSpPr/>
          <p:nvPr/>
        </p:nvSpPr>
        <p:spPr>
          <a:xfrm>
            <a:off x="881743" y="3781425"/>
            <a:ext cx="1295400" cy="114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Signal Generator</a:t>
            </a:r>
            <a:endParaRPr lang="en-US" dirty="0"/>
          </a:p>
        </p:txBody>
      </p:sp>
      <p:sp>
        <p:nvSpPr>
          <p:cNvPr id="5" name="Rectangle 4"/>
          <p:cNvSpPr/>
          <p:nvPr/>
        </p:nvSpPr>
        <p:spPr>
          <a:xfrm>
            <a:off x="2928258" y="3057525"/>
            <a:ext cx="11430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N200</a:t>
            </a:r>
            <a:endParaRPr lang="en-US" dirty="0"/>
          </a:p>
        </p:txBody>
      </p:sp>
      <p:sp>
        <p:nvSpPr>
          <p:cNvPr id="6" name="Rectangle 5"/>
          <p:cNvSpPr/>
          <p:nvPr/>
        </p:nvSpPr>
        <p:spPr>
          <a:xfrm>
            <a:off x="2928258" y="4924425"/>
            <a:ext cx="11430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Square Law</a:t>
            </a:r>
            <a:endParaRPr lang="en-US" dirty="0"/>
          </a:p>
        </p:txBody>
      </p:sp>
      <p:sp>
        <p:nvSpPr>
          <p:cNvPr id="7" name="Can 6"/>
          <p:cNvSpPr/>
          <p:nvPr/>
        </p:nvSpPr>
        <p:spPr>
          <a:xfrm>
            <a:off x="4615543" y="3705225"/>
            <a:ext cx="1219200" cy="1295400"/>
          </a:xfrm>
          <a:prstGeom prst="can">
            <a:avLst>
              <a:gd name="adj" fmla="val 258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
            </a:r>
            <a:r>
              <a:rPr lang="en-US" dirty="0" err="1" smtClean="0"/>
              <a:t>dat</a:t>
            </a:r>
            <a:r>
              <a:rPr lang="en-US" dirty="0" smtClean="0"/>
              <a:t> file</a:t>
            </a:r>
          </a:p>
          <a:p>
            <a:pPr algn="ctr"/>
            <a:r>
              <a:rPr lang="en-US" dirty="0" smtClean="0"/>
              <a:t>.</a:t>
            </a:r>
            <a:r>
              <a:rPr lang="en-US" dirty="0" err="1" smtClean="0"/>
              <a:t>csv</a:t>
            </a:r>
            <a:r>
              <a:rPr lang="en-US" dirty="0" smtClean="0"/>
              <a:t> file</a:t>
            </a:r>
            <a:endParaRPr lang="en-US" dirty="0"/>
          </a:p>
        </p:txBody>
      </p:sp>
      <p:sp>
        <p:nvSpPr>
          <p:cNvPr id="8" name="Flowchart: Predefined Process 7"/>
          <p:cNvSpPr/>
          <p:nvPr/>
        </p:nvSpPr>
        <p:spPr>
          <a:xfrm>
            <a:off x="7086600" y="3657600"/>
            <a:ext cx="1524000" cy="129540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Matlab</a:t>
            </a:r>
            <a:r>
              <a:rPr lang="en-US" dirty="0" smtClean="0"/>
              <a:t> Script</a:t>
            </a:r>
            <a:endParaRPr lang="en-US" dirty="0"/>
          </a:p>
        </p:txBody>
      </p:sp>
      <p:cxnSp>
        <p:nvCxnSpPr>
          <p:cNvPr id="12" name="Elbow Connector 11"/>
          <p:cNvCxnSpPr>
            <a:stCxn id="4" idx="3"/>
            <a:endCxn id="5" idx="1"/>
          </p:cNvCxnSpPr>
          <p:nvPr/>
        </p:nvCxnSpPr>
        <p:spPr>
          <a:xfrm flipV="1">
            <a:off x="2177143" y="3419475"/>
            <a:ext cx="751115" cy="9334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4" name="Elbow Connector 13"/>
          <p:cNvCxnSpPr>
            <a:stCxn id="4" idx="3"/>
            <a:endCxn id="6" idx="1"/>
          </p:cNvCxnSpPr>
          <p:nvPr/>
        </p:nvCxnSpPr>
        <p:spPr>
          <a:xfrm>
            <a:off x="2177143" y="4352925"/>
            <a:ext cx="751115" cy="933450"/>
          </a:xfrm>
          <a:prstGeom prst="bentConnector3">
            <a:avLst/>
          </a:prstGeom>
          <a:ln>
            <a:tailEnd type="arrow"/>
          </a:ln>
        </p:spPr>
        <p:style>
          <a:lnRef idx="2">
            <a:schemeClr val="dk1"/>
          </a:lnRef>
          <a:fillRef idx="0">
            <a:schemeClr val="dk1"/>
          </a:fillRef>
          <a:effectRef idx="1">
            <a:schemeClr val="dk1"/>
          </a:effectRef>
          <a:fontRef idx="minor">
            <a:schemeClr val="tx1"/>
          </a:fontRef>
        </p:style>
      </p:cxnSp>
      <p:cxnSp>
        <p:nvCxnSpPr>
          <p:cNvPr id="16" name="Elbow Connector 15"/>
          <p:cNvCxnSpPr>
            <a:stCxn id="5" idx="3"/>
            <a:endCxn id="7" idx="1"/>
          </p:cNvCxnSpPr>
          <p:nvPr/>
        </p:nvCxnSpPr>
        <p:spPr>
          <a:xfrm>
            <a:off x="4071258" y="3419475"/>
            <a:ext cx="1153885" cy="28575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6" idx="3"/>
            <a:endCxn id="7" idx="3"/>
          </p:cNvCxnSpPr>
          <p:nvPr/>
        </p:nvCxnSpPr>
        <p:spPr>
          <a:xfrm flipV="1">
            <a:off x="4071258" y="5000625"/>
            <a:ext cx="1153885" cy="28575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7" idx="4"/>
            <a:endCxn id="8" idx="1"/>
          </p:cNvCxnSpPr>
          <p:nvPr/>
        </p:nvCxnSpPr>
        <p:spPr>
          <a:xfrm flipV="1">
            <a:off x="5834743" y="4305300"/>
            <a:ext cx="1251857" cy="47625"/>
          </a:xfrm>
          <a:prstGeom prst="bentConnector3">
            <a:avLst/>
          </a:prstGeom>
          <a:ln>
            <a:headEnd type="arrow"/>
            <a:tailEnd type="arrow"/>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5107660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r>
              <a:rPr lang="en-US" dirty="0" smtClean="0"/>
              <a:t>Sample test</a:t>
            </a:r>
          </a:p>
          <a:p>
            <a:pPr lvl="1"/>
            <a:r>
              <a:rPr lang="en-US" dirty="0" smtClean="0"/>
              <a:t>Signal generator at 850 MHz</a:t>
            </a:r>
          </a:p>
          <a:p>
            <a:pPr lvl="2"/>
            <a:r>
              <a:rPr lang="en-US" dirty="0" smtClean="0"/>
              <a:t>Due to power divider used</a:t>
            </a:r>
          </a:p>
          <a:p>
            <a:pPr lvl="1"/>
            <a:r>
              <a:rPr lang="en-US" dirty="0" smtClean="0"/>
              <a:t>Power divider splits signal</a:t>
            </a:r>
          </a:p>
          <a:p>
            <a:pPr lvl="2"/>
            <a:r>
              <a:rPr lang="en-US" dirty="0" smtClean="0"/>
              <a:t>Approx. 6-7 dB loss</a:t>
            </a:r>
          </a:p>
          <a:p>
            <a:pPr lvl="3"/>
            <a:r>
              <a:rPr lang="en-US" dirty="0" smtClean="0"/>
              <a:t>Due to outside of divider range (200-500 MHz)</a:t>
            </a:r>
          </a:p>
          <a:p>
            <a:pPr lvl="1"/>
            <a:r>
              <a:rPr lang="en-US" dirty="0" smtClean="0"/>
              <a:t>Signal recorded on both</a:t>
            </a:r>
          </a:p>
        </p:txBody>
      </p:sp>
    </p:spTree>
    <p:extLst>
      <p:ext uri="{BB962C8B-B14F-4D97-AF65-F5344CB8AC3E}">
        <p14:creationId xmlns:p14="http://schemas.microsoft.com/office/powerpoint/2010/main" val="70105037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pPr marL="0" indent="0">
              <a:buNone/>
            </a:pPr>
            <a:r>
              <a:rPr lang="en-US" dirty="0" smtClean="0"/>
              <a:t>Results – </a:t>
            </a:r>
            <a:r>
              <a:rPr lang="en-US" dirty="0" err="1" smtClean="0"/>
              <a:t>Youtube</a:t>
            </a:r>
            <a:r>
              <a:rPr lang="en-US" smtClean="0"/>
              <a:t> videos</a:t>
            </a:r>
            <a:endParaRPr lang="en-US" dirty="0" smtClean="0"/>
          </a:p>
        </p:txBody>
      </p:sp>
      <p:pic>
        <p:nvPicPr>
          <p:cNvPr id="4" name="ZqyCxJ3aeVo?version=3&amp;hl=en_US&amp;rel=0"/>
          <p:cNvPicPr>
            <a:picLocks noRot="1" noChangeAspect="1"/>
          </p:cNvPicPr>
          <p:nvPr>
            <a:quickTimeFile r:link="rId1"/>
          </p:nvPr>
        </p:nvPicPr>
        <p:blipFill>
          <a:blip r:embed="rId3"/>
          <a:stretch>
            <a:fillRect/>
          </a:stretch>
        </p:blipFill>
        <p:spPr>
          <a:xfrm>
            <a:off x="1524000" y="2286000"/>
            <a:ext cx="5410200" cy="4057650"/>
          </a:xfrm>
          <a:prstGeom prst="rect">
            <a:avLst/>
          </a:prstGeom>
        </p:spPr>
      </p:pic>
    </p:spTree>
    <p:extLst>
      <p:ext uri="{BB962C8B-B14F-4D97-AF65-F5344CB8AC3E}">
        <p14:creationId xmlns:p14="http://schemas.microsoft.com/office/powerpoint/2010/main" val="23576181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pPr marL="0" indent="0">
              <a:buNone/>
            </a:pPr>
            <a:endParaRPr lang="en-US" dirty="0" smtClean="0"/>
          </a:p>
        </p:txBody>
      </p:sp>
      <p:pic>
        <p:nvPicPr>
          <p:cNvPr id="1026" name="Picture 2" descr="C:\Users\Matthew\Documents\My Dropbox\Masters Thesis work\Scripts\combined_figure.jpg"/>
          <p:cNvPicPr>
            <a:picLocks noChangeAspect="1" noChangeArrowheads="1"/>
          </p:cNvPicPr>
          <p:nvPr/>
        </p:nvPicPr>
        <p:blipFill rotWithShape="1">
          <a:blip r:embed="rId2">
            <a:extLst>
              <a:ext uri="{28A0092B-C50C-407E-A947-70E740481C1C}">
                <a14:useLocalDpi xmlns:a14="http://schemas.microsoft.com/office/drawing/2010/main" val="0"/>
              </a:ext>
            </a:extLst>
          </a:blip>
          <a:srcRect l="9102" t="2440" r="7657" b="3101"/>
          <a:stretch/>
        </p:blipFill>
        <p:spPr bwMode="auto">
          <a:xfrm>
            <a:off x="51175" y="2362200"/>
            <a:ext cx="9048679"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3651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r>
              <a:rPr lang="en-US" dirty="0" smtClean="0"/>
              <a:t>Results</a:t>
            </a:r>
          </a:p>
          <a:p>
            <a:r>
              <a:rPr lang="en-US" smtClean="0"/>
              <a:t>SDR </a:t>
            </a:r>
            <a:r>
              <a:rPr lang="en-US" dirty="0" smtClean="0"/>
              <a:t>has a slighter higher sensitivity than the square law</a:t>
            </a:r>
          </a:p>
          <a:p>
            <a:r>
              <a:rPr lang="en-US" dirty="0" smtClean="0"/>
              <a:t>The system is able to record both sets of data and using a </a:t>
            </a:r>
            <a:r>
              <a:rPr lang="en-US" dirty="0" err="1" smtClean="0"/>
              <a:t>Matlab</a:t>
            </a:r>
            <a:r>
              <a:rPr lang="en-US" dirty="0" smtClean="0"/>
              <a:t> script we can analyze both sets of data</a:t>
            </a:r>
          </a:p>
        </p:txBody>
      </p:sp>
    </p:spTree>
    <p:extLst>
      <p:ext uri="{BB962C8B-B14F-4D97-AF65-F5344CB8AC3E}">
        <p14:creationId xmlns:p14="http://schemas.microsoft.com/office/powerpoint/2010/main" val="25549709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Thesis overview</a:t>
            </a:r>
            <a:endParaRPr lang="en-US" dirty="0"/>
          </a:p>
        </p:txBody>
      </p:sp>
      <p:sp>
        <p:nvSpPr>
          <p:cNvPr id="2" name="Content Placeholder 1"/>
          <p:cNvSpPr>
            <a:spLocks noGrp="1"/>
          </p:cNvSpPr>
          <p:nvPr>
            <p:ph type="body" idx="1"/>
          </p:nvPr>
        </p:nvSpPr>
        <p:spPr/>
        <p:txBody>
          <a:bodyPr/>
          <a:lstStyle/>
          <a:p>
            <a:r>
              <a:rPr lang="en-US" dirty="0" smtClean="0"/>
              <a:t>Testing and Verification</a:t>
            </a:r>
          </a:p>
          <a:p>
            <a:pPr lvl="1"/>
            <a:r>
              <a:rPr lang="en-US" dirty="0" smtClean="0"/>
              <a:t>Square-law Detector</a:t>
            </a:r>
          </a:p>
          <a:p>
            <a:pPr lvl="1"/>
            <a:r>
              <a:rPr lang="en-US" dirty="0" smtClean="0"/>
              <a:t>SDR Tests</a:t>
            </a:r>
          </a:p>
          <a:p>
            <a:pPr lvl="1"/>
            <a:r>
              <a:rPr lang="en-US" dirty="0" smtClean="0"/>
              <a:t>E E 518 Lab tests</a:t>
            </a:r>
          </a:p>
          <a:p>
            <a:pPr lvl="1"/>
            <a:r>
              <a:rPr lang="en-US" dirty="0" smtClean="0"/>
              <a:t>LN2 Tests</a:t>
            </a:r>
          </a:p>
        </p:txBody>
      </p:sp>
    </p:spTree>
    <p:extLst>
      <p:ext uri="{BB962C8B-B14F-4D97-AF65-F5344CB8AC3E}">
        <p14:creationId xmlns:p14="http://schemas.microsoft.com/office/powerpoint/2010/main" val="376854568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LN2 testing</a:t>
            </a:r>
            <a:endParaRPr lang="en-US" dirty="0"/>
          </a:p>
        </p:txBody>
      </p:sp>
      <p:sp>
        <p:nvSpPr>
          <p:cNvPr id="2" name="Content Placeholder 1"/>
          <p:cNvSpPr>
            <a:spLocks noGrp="1"/>
          </p:cNvSpPr>
          <p:nvPr>
            <p:ph type="body" idx="1"/>
          </p:nvPr>
        </p:nvSpPr>
        <p:spPr/>
        <p:txBody>
          <a:bodyPr/>
          <a:lstStyle/>
          <a:p>
            <a:r>
              <a:rPr lang="en-US" dirty="0" smtClean="0"/>
              <a:t>Liquid Nitrogen (LN2) is used to test the ability of the radiometer to detect a wide range of noise temperatures</a:t>
            </a:r>
          </a:p>
          <a:p>
            <a:r>
              <a:rPr lang="en-US" dirty="0" smtClean="0"/>
              <a:t>A 50-ohm load is submerged into a LN2 bath</a:t>
            </a:r>
          </a:p>
          <a:p>
            <a:r>
              <a:rPr lang="en-US" dirty="0" smtClean="0"/>
              <a:t>The results are then recorded by the SDR</a:t>
            </a:r>
          </a:p>
          <a:p>
            <a:r>
              <a:rPr lang="en-US" dirty="0" smtClean="0"/>
              <a:t>This also allows us to calibrate the radiometer with known temperatures</a:t>
            </a:r>
          </a:p>
        </p:txBody>
      </p:sp>
    </p:spTree>
    <p:extLst>
      <p:ext uri="{BB962C8B-B14F-4D97-AF65-F5344CB8AC3E}">
        <p14:creationId xmlns:p14="http://schemas.microsoft.com/office/powerpoint/2010/main" val="28104030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LN2 testing</a:t>
            </a:r>
            <a:endParaRPr lang="en-US" dirty="0"/>
          </a:p>
        </p:txBody>
      </p:sp>
      <p:sp>
        <p:nvSpPr>
          <p:cNvPr id="2" name="Content Placeholder 1"/>
          <p:cNvSpPr>
            <a:spLocks noGrp="1"/>
          </p:cNvSpPr>
          <p:nvPr>
            <p:ph type="body" idx="1"/>
          </p:nvPr>
        </p:nvSpPr>
        <p:spPr/>
        <p:txBody>
          <a:bodyPr/>
          <a:lstStyle/>
          <a:p>
            <a:endParaRPr lang="en-US" dirty="0" smtClean="0"/>
          </a:p>
        </p:txBody>
      </p:sp>
      <p:pic>
        <p:nvPicPr>
          <p:cNvPr id="4" name="Picture 3" descr="LN2 test summar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0"/>
            <a:ext cx="9144000" cy="6858000"/>
          </a:xfrm>
          <a:prstGeom prst="rect">
            <a:avLst/>
          </a:prstGeom>
        </p:spPr>
      </p:pic>
    </p:spTree>
    <p:extLst>
      <p:ext uri="{BB962C8B-B14F-4D97-AF65-F5344CB8AC3E}">
        <p14:creationId xmlns:p14="http://schemas.microsoft.com/office/powerpoint/2010/main" val="213063779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LN2 testing</a:t>
            </a:r>
            <a:endParaRPr lang="en-US" dirty="0"/>
          </a:p>
        </p:txBody>
      </p:sp>
      <p:sp>
        <p:nvSpPr>
          <p:cNvPr id="2" name="Content Placeholder 1"/>
          <p:cNvSpPr>
            <a:spLocks noGrp="1"/>
          </p:cNvSpPr>
          <p:nvPr>
            <p:ph type="body" idx="1"/>
          </p:nvPr>
        </p:nvSpPr>
        <p:spPr/>
        <p:txBody>
          <a:bodyPr/>
          <a:lstStyle/>
          <a:p>
            <a:r>
              <a:rPr lang="en-US" dirty="0" smtClean="0"/>
              <a:t>Once two points were obtained, we solved for the two unknowns</a:t>
            </a:r>
          </a:p>
          <a:p>
            <a:r>
              <a:rPr lang="en-US" dirty="0" smtClean="0"/>
              <a:t>These calibration points can then be entered into </a:t>
            </a:r>
            <a:r>
              <a:rPr lang="en-US" dirty="0" err="1" smtClean="0"/>
              <a:t>GNURadio</a:t>
            </a:r>
            <a:endParaRPr lang="en-US" dirty="0" smtClean="0"/>
          </a:p>
          <a:p>
            <a:r>
              <a:rPr lang="en-US" dirty="0" err="1" smtClean="0"/>
              <a:t>GNURadio</a:t>
            </a:r>
            <a:r>
              <a:rPr lang="en-US" dirty="0" smtClean="0"/>
              <a:t> can now output data as a noise temperature in K</a:t>
            </a:r>
          </a:p>
        </p:txBody>
      </p:sp>
    </p:spTree>
    <p:extLst>
      <p:ext uri="{BB962C8B-B14F-4D97-AF65-F5344CB8AC3E}">
        <p14:creationId xmlns:p14="http://schemas.microsoft.com/office/powerpoint/2010/main" val="422820045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LN2 testing</a:t>
            </a:r>
            <a:endParaRPr lang="en-US" dirty="0"/>
          </a:p>
        </p:txBody>
      </p:sp>
      <p:sp>
        <p:nvSpPr>
          <p:cNvPr id="2" name="Content Placeholder 1"/>
          <p:cNvSpPr>
            <a:spLocks noGrp="1"/>
          </p:cNvSpPr>
          <p:nvPr>
            <p:ph type="body" idx="1"/>
          </p:nvPr>
        </p:nvSpPr>
        <p:spPr/>
        <p:txBody>
          <a:bodyPr/>
          <a:lstStyle/>
          <a:p>
            <a:endParaRPr lang="en-US" dirty="0" smtClean="0"/>
          </a:p>
        </p:txBody>
      </p:sp>
      <p:pic>
        <p:nvPicPr>
          <p:cNvPr id="4" name="Picture 3" descr="LN2 test 1-26-2013.jpg"/>
          <p:cNvPicPr>
            <a:picLocks noChangeAspect="1"/>
          </p:cNvPicPr>
          <p:nvPr/>
        </p:nvPicPr>
        <p:blipFill rotWithShape="1">
          <a:blip r:embed="rId2">
            <a:extLst>
              <a:ext uri="{28A0092B-C50C-407E-A947-70E740481C1C}">
                <a14:useLocalDpi xmlns:a14="http://schemas.microsoft.com/office/drawing/2010/main" val="0"/>
              </a:ext>
            </a:extLst>
          </a:blip>
          <a:srcRect l="8585" t="3637" r="6187" b="5000"/>
          <a:stretch/>
        </p:blipFill>
        <p:spPr>
          <a:xfrm>
            <a:off x="152400" y="1219200"/>
            <a:ext cx="8828394" cy="5257800"/>
          </a:xfrm>
          <a:prstGeom prst="rect">
            <a:avLst/>
          </a:prstGeom>
        </p:spPr>
      </p:pic>
    </p:spTree>
    <p:extLst>
      <p:ext uri="{BB962C8B-B14F-4D97-AF65-F5344CB8AC3E}">
        <p14:creationId xmlns:p14="http://schemas.microsoft.com/office/powerpoint/2010/main" val="229026169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p:sp>
        <p:nvSpPr>
          <p:cNvPr id="2" name="Content Placeholder 1"/>
          <p:cNvSpPr>
            <a:spLocks noGrp="1"/>
          </p:cNvSpPr>
          <p:nvPr>
            <p:ph type="body" idx="1"/>
          </p:nvPr>
        </p:nvSpPr>
        <p:spPr/>
        <p:txBody>
          <a:bodyPr/>
          <a:lstStyle/>
          <a:p>
            <a:r>
              <a:rPr lang="en-US" dirty="0" smtClean="0"/>
              <a:t>In a Software Defined Radio, we represent the signal by the amplitude (I) and the phase (Q) of the signal.  </a:t>
            </a:r>
          </a:p>
          <a:p>
            <a:pPr lvl="1"/>
            <a:r>
              <a:rPr lang="en-US" dirty="0" smtClean="0"/>
              <a:t>By combining these values, we can recreate the signal.</a:t>
            </a:r>
          </a:p>
          <a:p>
            <a:r>
              <a:rPr lang="en-US" dirty="0" smtClean="0"/>
              <a:t>The MAX2112 directly converts the RF signal to analog I and Q values</a:t>
            </a:r>
          </a:p>
          <a:p>
            <a:r>
              <a:rPr lang="en-US" dirty="0" smtClean="0"/>
              <a:t>This is then sampled and sent to </a:t>
            </a:r>
            <a:r>
              <a:rPr lang="en-US" dirty="0" err="1" smtClean="0"/>
              <a:t>GNURadio</a:t>
            </a:r>
            <a:endParaRPr lang="en-US" dirty="0"/>
          </a:p>
          <a:p>
            <a:pPr marL="0" indent="0">
              <a:buNone/>
            </a:pPr>
            <a:endParaRPr lang="en-US" dirty="0" smtClean="0"/>
          </a:p>
        </p:txBody>
      </p:sp>
    </p:spTree>
    <p:extLst>
      <p:ext uri="{BB962C8B-B14F-4D97-AF65-F5344CB8AC3E}">
        <p14:creationId xmlns:p14="http://schemas.microsoft.com/office/powerpoint/2010/main" val="48164281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smtClean="0"/>
                  <a:t>In </a:t>
                </a:r>
                <a:r>
                  <a:rPr lang="en-US" dirty="0" err="1" smtClean="0"/>
                  <a:t>GNURadio</a:t>
                </a:r>
                <a:r>
                  <a:rPr lang="en-US" dirty="0" smtClean="0"/>
                  <a:t> we use the Complex^2 block</a:t>
                </a:r>
              </a:p>
              <a:p>
                <a:r>
                  <a:rPr lang="en-US" dirty="0" smtClean="0"/>
                  <a:t>The Complex^2 block does the following</a:t>
                </a:r>
              </a:p>
              <a:p>
                <a:pPr marL="0" indent="0">
                  <a:buNone/>
                </a:pPr>
                <a14:m>
                  <m:oMathPara xmlns="" xmlns:m="http://schemas.openxmlformats.org/officeDocument/2006/math">
                    <m:oMathParaPr>
                      <m:jc m:val="centerGroup"/>
                    </m:oMathParaPr>
                    <m:oMath xmlns:m="http://schemas.openxmlformats.org/officeDocument/2006/math">
                      <m:sSup>
                        <m:sSupPr>
                          <m:ctrlPr>
                            <a:rPr lang="en-US" i="1" smtClean="0">
                              <a:latin typeface="Cambria Math"/>
                            </a:rPr>
                          </m:ctrlPr>
                        </m:sSupPr>
                        <m:e>
                          <m:r>
                            <a:rPr lang="en-US" smtClean="0">
                              <a:latin typeface="Cambria Math"/>
                            </a:rPr>
                            <m:t>𝐼</m:t>
                          </m:r>
                        </m:e>
                        <m:sup>
                          <m:r>
                            <a:rPr lang="en-US" smtClean="0">
                              <a:latin typeface="Cambria Math"/>
                            </a:rPr>
                            <m:t>2</m:t>
                          </m:r>
                        </m:sup>
                      </m:sSup>
                      <m:r>
                        <a:rPr lang="en-US" smtClean="0">
                          <a:latin typeface="Cambria Math"/>
                        </a:rPr>
                        <m:t>+</m:t>
                      </m:r>
                      <m:sSup>
                        <m:sSupPr>
                          <m:ctrlPr>
                            <a:rPr lang="en-US" i="1" smtClean="0">
                              <a:latin typeface="Cambria Math"/>
                            </a:rPr>
                          </m:ctrlPr>
                        </m:sSupPr>
                        <m:e>
                          <m:r>
                            <a:rPr lang="en-US" smtClean="0">
                              <a:latin typeface="Cambria Math"/>
                            </a:rPr>
                            <m:t>𝑄</m:t>
                          </m:r>
                        </m:e>
                        <m:sup>
                          <m:r>
                            <a:rPr lang="en-US" smtClean="0">
                              <a:latin typeface="Cambria Math"/>
                            </a:rPr>
                            <m:t>2</m:t>
                          </m:r>
                        </m:sup>
                      </m:sSup>
                    </m:oMath>
                  </m:oMathPara>
                </a14:m>
                <a:endParaRPr lang="en-US" dirty="0" smtClean="0"/>
              </a:p>
              <a:p>
                <a:r>
                  <a:rPr lang="en-US" dirty="0" smtClean="0"/>
                  <a:t>This effectively takes the signal and squares it to find the amplitude of the signal</a:t>
                </a:r>
              </a:p>
              <a:p>
                <a:endParaRPr lang="en-US" dirty="0" smtClean="0"/>
              </a:p>
              <a:p>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3259" t="-5897" r="-2370"/>
                </a:stretch>
              </a:blipFill>
            </p:spPr>
            <p:txBody>
              <a:bodyPr/>
              <a:lstStyle/>
              <a:p>
                <a:r>
                  <a:rPr lang="en-US">
                    <a:noFill/>
                  </a:rPr>
                  <a:t> </a:t>
                </a:r>
              </a:p>
            </p:txBody>
          </p:sp>
        </mc:Fallback>
      </mc:AlternateContent>
      <p:pic>
        <p:nvPicPr>
          <p:cNvPr id="4" name="Picture 2" descr="C:\Users\mnelson\Dropbox\Masters Thesis work\GRC\simulated_noise_radiometer.grc.png"/>
          <p:cNvPicPr>
            <a:picLocks noChangeAspect="1" noChangeArrowheads="1"/>
          </p:cNvPicPr>
          <p:nvPr/>
        </p:nvPicPr>
        <p:blipFill rotWithShape="1">
          <a:blip r:embed="rId3">
            <a:extLst>
              <a:ext uri="{28A0092B-C50C-407E-A947-70E740481C1C}">
                <a14:useLocalDpi xmlns:a14="http://schemas.microsoft.com/office/drawing/2010/main" val="0"/>
              </a:ext>
            </a:extLst>
          </a:blip>
          <a:srcRect l="11308" t="20613" r="73434" b="66201"/>
          <a:stretch/>
        </p:blipFill>
        <p:spPr bwMode="auto">
          <a:xfrm>
            <a:off x="2895600" y="4572000"/>
            <a:ext cx="2990289" cy="1938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1705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p:sp>
        <p:nvSpPr>
          <p:cNvPr id="2" name="Content Placeholder 1"/>
          <p:cNvSpPr>
            <a:spLocks noGrp="1"/>
          </p:cNvSpPr>
          <p:nvPr>
            <p:ph type="body" idx="1"/>
          </p:nvPr>
        </p:nvSpPr>
        <p:spPr/>
        <p:txBody>
          <a:bodyPr/>
          <a:lstStyle/>
          <a:p>
            <a:r>
              <a:rPr lang="en-US" dirty="0" smtClean="0"/>
              <a:t>As mentioned before, the raw data from the square of the signal will be erratic</a:t>
            </a:r>
          </a:p>
          <a:p>
            <a:r>
              <a:rPr lang="en-US" dirty="0" smtClean="0"/>
              <a:t>We want to filter and smooth this data</a:t>
            </a:r>
          </a:p>
          <a:p>
            <a:r>
              <a:rPr lang="en-US" dirty="0" smtClean="0"/>
              <a:t>We also want to integrate the signal as well</a:t>
            </a:r>
          </a:p>
          <a:p>
            <a:r>
              <a:rPr lang="en-US" dirty="0" smtClean="0"/>
              <a:t>A very common filter in the analog world is a RC filter, which also acts as an integrator</a:t>
            </a:r>
          </a:p>
          <a:p>
            <a:endParaRPr lang="en-US" dirty="0" smtClean="0"/>
          </a:p>
          <a:p>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4648200"/>
            <a:ext cx="3733800" cy="2090928"/>
          </a:xfrm>
          <a:prstGeom prst="rect">
            <a:avLst/>
          </a:prstGeom>
        </p:spPr>
      </p:pic>
    </p:spTree>
    <p:extLst>
      <p:ext uri="{BB962C8B-B14F-4D97-AF65-F5344CB8AC3E}">
        <p14:creationId xmlns:p14="http://schemas.microsoft.com/office/powerpoint/2010/main" val="247075408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p:sp>
        <p:nvSpPr>
          <p:cNvPr id="2" name="Content Placeholder 1"/>
          <p:cNvSpPr>
            <a:spLocks noGrp="1"/>
          </p:cNvSpPr>
          <p:nvPr>
            <p:ph type="body" idx="1"/>
          </p:nvPr>
        </p:nvSpPr>
        <p:spPr>
          <a:xfrm>
            <a:off x="152400" y="1600200"/>
            <a:ext cx="8915400" cy="4967700"/>
          </a:xfrm>
        </p:spPr>
        <p:txBody>
          <a:bodyPr/>
          <a:lstStyle/>
          <a:p>
            <a:r>
              <a:rPr lang="en-US" dirty="0" smtClean="0"/>
              <a:t>But how do we do an RC filter in the digital domain?</a:t>
            </a:r>
          </a:p>
          <a:p>
            <a:r>
              <a:rPr lang="en-US" dirty="0" smtClean="0"/>
              <a:t>We use an IIR Filter</a:t>
            </a:r>
          </a:p>
          <a:p>
            <a:pPr marL="0" indent="0">
              <a:buNone/>
            </a:pPr>
            <a:endParaRPr lang="en-US" dirty="0" smtClean="0"/>
          </a:p>
          <a:p>
            <a:pPr marL="0" indent="0">
              <a:buNone/>
            </a:pPr>
            <a:endParaRPr lang="en-US" dirty="0" smtClean="0"/>
          </a:p>
          <a:p>
            <a:endParaRPr lang="en-US" dirty="0" smtClean="0"/>
          </a:p>
          <a:p>
            <a:endParaRPr lang="en-US" dirty="0" smtClean="0"/>
          </a:p>
        </p:txBody>
      </p:sp>
      <p:pic>
        <p:nvPicPr>
          <p:cNvPr id="4" name="Picture 2" descr="C:\Users\mnelson\Dropbox\Masters Thesis work\GRC\simulated_noise_radiometer.grc.png"/>
          <p:cNvPicPr>
            <a:picLocks noChangeAspect="1" noChangeArrowheads="1"/>
          </p:cNvPicPr>
          <p:nvPr/>
        </p:nvPicPr>
        <p:blipFill rotWithShape="1">
          <a:blip r:embed="rId2">
            <a:extLst>
              <a:ext uri="{28A0092B-C50C-407E-A947-70E740481C1C}">
                <a14:useLocalDpi xmlns:a14="http://schemas.microsoft.com/office/drawing/2010/main" val="0"/>
              </a:ext>
            </a:extLst>
          </a:blip>
          <a:srcRect l="26693" t="21219" r="58972" b="68511"/>
          <a:stretch/>
        </p:blipFill>
        <p:spPr bwMode="auto">
          <a:xfrm>
            <a:off x="2438400" y="3733799"/>
            <a:ext cx="4395128" cy="236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87031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To determine Alpha in </a:t>
                </a:r>
                <a:r>
                  <a:rPr lang="en-US" dirty="0" err="1" smtClean="0"/>
                  <a:t>GNURadio</a:t>
                </a:r>
                <a:r>
                  <a:rPr lang="en-US" dirty="0" smtClean="0"/>
                  <a:t>, we request the integration time from the user and the sample rate (BW)</a:t>
                </a:r>
              </a:p>
              <a:p>
                <a:pPr marL="0" indent="0">
                  <a:buNone/>
                </a:pPr>
                <a:endParaRPr lang="en-US" dirty="0"/>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r>
                        <a:rPr lang="en-US" i="1">
                          <a:latin typeface="Cambria Math"/>
                          <a:ea typeface="Cambria Math"/>
                        </a:rPr>
                        <m:t>∝=</m:t>
                      </m:r>
                      <m:d>
                        <m:dPr>
                          <m:ctrlPr>
                            <a:rPr lang="en-US" i="1">
                              <a:latin typeface="Cambria Math"/>
                              <a:ea typeface="Cambria Math"/>
                            </a:rPr>
                          </m:ctrlPr>
                        </m:dPr>
                        <m:e>
                          <m:f>
                            <m:fPr>
                              <m:ctrlPr>
                                <a:rPr lang="en-US" i="1">
                                  <a:latin typeface="Cambria Math"/>
                                  <a:ea typeface="Cambria Math"/>
                                </a:rPr>
                              </m:ctrlPr>
                            </m:fPr>
                            <m:num>
                              <m:r>
                                <a:rPr lang="en-US" b="0" i="1" smtClean="0">
                                  <a:latin typeface="Cambria Math"/>
                                  <a:ea typeface="Cambria Math"/>
                                </a:rPr>
                                <m:t>2</m:t>
                              </m:r>
                            </m:num>
                            <m:den>
                              <m:r>
                                <a:rPr lang="en-US" b="0" i="1" smtClean="0">
                                  <a:latin typeface="Cambria Math"/>
                                  <a:ea typeface="Cambria Math"/>
                                </a:rPr>
                                <m:t>𝐵𝑊</m:t>
                              </m:r>
                              <m:r>
                                <a:rPr lang="en-US" i="1">
                                  <a:latin typeface="Cambria Math"/>
                                  <a:ea typeface="Cambria Math"/>
                                </a:rPr>
                                <m:t>+</m:t>
                              </m:r>
                              <m:r>
                                <a:rPr lang="en-US" i="1" smtClean="0">
                                  <a:latin typeface="Cambria Math"/>
                                  <a:ea typeface="Cambria Math"/>
                                </a:rPr>
                                <m:t>𝜏</m:t>
                              </m:r>
                            </m:den>
                          </m:f>
                        </m:e>
                      </m:d>
                    </m:oMath>
                  </m:oMathPara>
                </a14:m>
                <a:endParaRPr lang="en-US" dirty="0"/>
              </a:p>
              <a:p>
                <a:pPr marL="0" indent="0">
                  <a:buNone/>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a:stretch>
              </a:blipFill>
            </p:spPr>
            <p:txBody>
              <a:bodyPr/>
              <a:lstStyle/>
              <a:p>
                <a:r>
                  <a:rPr lang="en-US">
                    <a:noFill/>
                  </a:rPr>
                  <a:t> </a:t>
                </a:r>
              </a:p>
            </p:txBody>
          </p:sp>
        </mc:Fallback>
      </mc:AlternateContent>
    </p:spTree>
    <p:extLst>
      <p:ext uri="{BB962C8B-B14F-4D97-AF65-F5344CB8AC3E}">
        <p14:creationId xmlns:p14="http://schemas.microsoft.com/office/powerpoint/2010/main" val="219857891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The base requirement for the radiometer is a sensitivity (or </a:t>
                </a:r>
                <a14:m>
                  <m:oMath xmlns="" xmlns:m="http://schemas.openxmlformats.org/officeDocument/2006/math">
                    <m:r>
                      <a:rPr lang="en-US" b="0" i="1" smtClean="0">
                        <a:latin typeface="Cambria Math"/>
                      </a:rPr>
                      <m:t>𝑁𝐸</m:t>
                    </m:r>
                    <m:r>
                      <a:rPr lang="en-US" b="0" i="1" smtClean="0">
                        <a:latin typeface="Cambria Math"/>
                        <a:ea typeface="Cambria Math"/>
                      </a:rPr>
                      <m:t>∆</m:t>
                    </m:r>
                    <m:r>
                      <a:rPr lang="en-US" b="0" i="1" smtClean="0">
                        <a:latin typeface="Cambria Math"/>
                        <a:ea typeface="Cambria Math"/>
                      </a:rPr>
                      <m:t>𝑇</m:t>
                    </m:r>
                  </m:oMath>
                </a14:m>
                <a:r>
                  <a:rPr lang="en-US" dirty="0" smtClean="0"/>
                  <a:t>) of 1 K.  To achieve this we can adjust our integration time.</a:t>
                </a:r>
              </a:p>
              <a:p>
                <a:pPr marL="0" indent="0">
                  <a:buNone/>
                </a:pPr>
                <a:endParaRPr lang="en-US" dirty="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a:rPr>
                        <m:t>𝑁𝐸</m:t>
                      </m:r>
                      <m:r>
                        <a:rPr lang="en-US" b="0" i="1" smtClean="0">
                          <a:latin typeface="Cambria Math"/>
                          <a:ea typeface="Cambria Math"/>
                        </a:rPr>
                        <m:t>∆</m:t>
                      </m:r>
                      <m:r>
                        <a:rPr lang="en-US" b="0" i="1" smtClean="0">
                          <a:latin typeface="Cambria Math"/>
                          <a:ea typeface="Cambria Math"/>
                        </a:rPr>
                        <m:t>𝑇</m:t>
                      </m:r>
                      <m:r>
                        <a:rPr lang="en-US" b="0" i="1" smtClean="0">
                          <a:latin typeface="Cambria Math"/>
                          <a:ea typeface="Cambria Math"/>
                        </a:rPr>
                        <m:t>=</m:t>
                      </m:r>
                      <m:f>
                        <m:fPr>
                          <m:ctrlPr>
                            <a:rPr lang="en-US" b="0" i="1" smtClean="0">
                              <a:latin typeface="Cambria Math"/>
                              <a:ea typeface="Cambria Math"/>
                            </a:rPr>
                          </m:ctrlPr>
                        </m:fPr>
                        <m:num>
                          <m:sSub>
                            <m:sSubPr>
                              <m:ctrlPr>
                                <a:rPr lang="en-US" b="0" i="1" smtClean="0">
                                  <a:latin typeface="Cambria Math"/>
                                  <a:ea typeface="Cambria Math"/>
                                </a:rPr>
                              </m:ctrlPr>
                            </m:sSubPr>
                            <m:e>
                              <m:r>
                                <a:rPr lang="en-US" b="0" i="1" smtClean="0">
                                  <a:latin typeface="Cambria Math"/>
                                  <a:ea typeface="Cambria Math"/>
                                </a:rPr>
                                <m:t>𝑇</m:t>
                              </m:r>
                            </m:e>
                            <m:sub>
                              <m:r>
                                <a:rPr lang="en-US" b="0" i="1" smtClean="0">
                                  <a:latin typeface="Cambria Math"/>
                                  <a:ea typeface="Cambria Math"/>
                                </a:rPr>
                                <m:t>𝐴</m:t>
                              </m:r>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𝑇</m:t>
                              </m:r>
                            </m:e>
                            <m:sub>
                              <m:r>
                                <a:rPr lang="en-US" b="0" i="1" smtClean="0">
                                  <a:latin typeface="Cambria Math"/>
                                  <a:ea typeface="Cambria Math"/>
                                </a:rPr>
                                <m:t>𝑠𝑦𝑠</m:t>
                              </m:r>
                            </m:sub>
                          </m:sSub>
                        </m:num>
                        <m:den>
                          <m:rad>
                            <m:radPr>
                              <m:degHide m:val="on"/>
                              <m:ctrlPr>
                                <a:rPr lang="en-US" b="0" i="1" smtClean="0">
                                  <a:latin typeface="Cambria Math"/>
                                  <a:ea typeface="Cambria Math"/>
                                </a:rPr>
                              </m:ctrlPr>
                            </m:radPr>
                            <m:deg/>
                            <m:e>
                              <m:r>
                                <a:rPr lang="en-US" b="0" i="1" smtClean="0">
                                  <a:latin typeface="Cambria Math"/>
                                  <a:ea typeface="Cambria Math"/>
                                </a:rPr>
                                <m:t>𝐵𝑊</m:t>
                              </m:r>
                              <m:r>
                                <a:rPr lang="en-US" b="0" i="1" smtClean="0">
                                  <a:latin typeface="Cambria Math"/>
                                  <a:ea typeface="Cambria Math"/>
                                </a:rPr>
                                <m:t>∗</m:t>
                              </m:r>
                              <m:r>
                                <a:rPr lang="en-US" b="0" i="1" smtClean="0">
                                  <a:latin typeface="Cambria Math"/>
                                  <a:ea typeface="Cambria Math"/>
                                </a:rPr>
                                <m:t>𝜏</m:t>
                              </m:r>
                            </m:e>
                          </m:rad>
                        </m:den>
                      </m:f>
                    </m:oMath>
                  </m:oMathPara>
                </a14:m>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r="-1333"/>
                </a:stretch>
              </a:blipFill>
            </p:spPr>
            <p:txBody>
              <a:bodyPr/>
              <a:lstStyle/>
              <a:p>
                <a:r>
                  <a:rPr lang="en-US">
                    <a:noFill/>
                  </a:rPr>
                  <a:t> </a:t>
                </a:r>
              </a:p>
            </p:txBody>
          </p:sp>
        </mc:Fallback>
      </mc:AlternateContent>
    </p:spTree>
    <p:extLst>
      <p:ext uri="{BB962C8B-B14F-4D97-AF65-F5344CB8AC3E}">
        <p14:creationId xmlns:p14="http://schemas.microsoft.com/office/powerpoint/2010/main" val="33383273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Thesis overview</a:t>
            </a:r>
            <a:endParaRPr lang="en-US" dirty="0"/>
          </a:p>
        </p:txBody>
      </p:sp>
      <p:sp>
        <p:nvSpPr>
          <p:cNvPr id="2" name="Content Placeholder 1"/>
          <p:cNvSpPr>
            <a:spLocks noGrp="1"/>
          </p:cNvSpPr>
          <p:nvPr>
            <p:ph type="body" idx="1"/>
          </p:nvPr>
        </p:nvSpPr>
        <p:spPr/>
        <p:txBody>
          <a:bodyPr/>
          <a:lstStyle/>
          <a:p>
            <a:r>
              <a:rPr lang="en-US" dirty="0" smtClean="0"/>
              <a:t>Performance and Evaluation</a:t>
            </a:r>
          </a:p>
          <a:p>
            <a:pPr lvl="1"/>
            <a:r>
              <a:rPr lang="en-US" dirty="0" smtClean="0"/>
              <a:t>Sensitivity, Accuracy and Stability</a:t>
            </a:r>
          </a:p>
          <a:p>
            <a:pPr lvl="1"/>
            <a:r>
              <a:rPr lang="en-US" dirty="0" smtClean="0"/>
              <a:t>Required Performance Requirements</a:t>
            </a:r>
          </a:p>
          <a:p>
            <a:pPr lvl="1"/>
            <a:r>
              <a:rPr lang="en-US" dirty="0" smtClean="0"/>
              <a:t>Square-law Detector Performance</a:t>
            </a:r>
          </a:p>
          <a:p>
            <a:pPr lvl="1"/>
            <a:r>
              <a:rPr lang="en-US" dirty="0" smtClean="0"/>
              <a:t>SDR Performance</a:t>
            </a:r>
          </a:p>
          <a:p>
            <a:r>
              <a:rPr lang="en-US" dirty="0" smtClean="0"/>
              <a:t>Conclusion and Future work</a:t>
            </a:r>
            <a:endParaRPr lang="en-US" dirty="0" smtClean="0"/>
          </a:p>
        </p:txBody>
      </p:sp>
    </p:spTree>
    <p:extLst>
      <p:ext uri="{BB962C8B-B14F-4D97-AF65-F5344CB8AC3E}">
        <p14:creationId xmlns:p14="http://schemas.microsoft.com/office/powerpoint/2010/main" val="424944365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The ISU Radiometer front = 385 K</a:t>
                </a:r>
              </a:p>
              <a:p>
                <a:pPr marL="0" indent="0">
                  <a:buNone/>
                </a:pPr>
                <a:r>
                  <a:rPr lang="en-US" dirty="0" smtClean="0"/>
                  <a:t>N200 front end = 626 K</a:t>
                </a:r>
              </a:p>
              <a:p>
                <a:pPr marL="0" indent="0">
                  <a:buNone/>
                </a:pPr>
                <a14:m>
                  <m:oMath xmlns="" xmlns:m="http://schemas.openxmlformats.org/officeDocument/2006/math">
                    <m:sSub>
                      <m:sSubPr>
                        <m:ctrlPr>
                          <a:rPr lang="en-US" i="1">
                            <a:latin typeface="Cambria Math"/>
                            <a:ea typeface="Cambria Math"/>
                          </a:rPr>
                        </m:ctrlPr>
                      </m:sSubPr>
                      <m:e>
                        <m:r>
                          <a:rPr lang="en-US" i="1">
                            <a:latin typeface="Cambria Math"/>
                            <a:ea typeface="Cambria Math"/>
                          </a:rPr>
                          <m:t>𝑇</m:t>
                        </m:r>
                      </m:e>
                      <m:sub>
                        <m:r>
                          <a:rPr lang="en-US" i="1">
                            <a:latin typeface="Cambria Math"/>
                            <a:ea typeface="Cambria Math"/>
                          </a:rPr>
                          <m:t>𝑠𝑦𝑠</m:t>
                        </m:r>
                      </m:sub>
                    </m:sSub>
                  </m:oMath>
                </a14:m>
                <a:r>
                  <a:rPr lang="en-US" dirty="0" smtClean="0"/>
                  <a:t> = 926 K</a:t>
                </a:r>
              </a:p>
              <a:p>
                <a:pPr marL="0" indent="0">
                  <a:buNone/>
                </a:pPr>
                <a:r>
                  <a:rPr lang="en-US" dirty="0" smtClean="0"/>
                  <a:t>Typical </a:t>
                </a:r>
                <a14:m>
                  <m:oMath xmlns="" xmlns:m="http://schemas.openxmlformats.org/officeDocument/2006/math">
                    <m:sSub>
                      <m:sSubPr>
                        <m:ctrlPr>
                          <a:rPr lang="en-US" i="1">
                            <a:latin typeface="Cambria Math"/>
                            <a:ea typeface="Cambria Math"/>
                          </a:rPr>
                        </m:ctrlPr>
                      </m:sSubPr>
                      <m:e>
                        <m:r>
                          <a:rPr lang="en-US" i="1">
                            <a:latin typeface="Cambria Math"/>
                            <a:ea typeface="Cambria Math"/>
                          </a:rPr>
                          <m:t>𝑇</m:t>
                        </m:r>
                      </m:e>
                      <m:sub>
                        <m:r>
                          <a:rPr lang="en-US" i="1">
                            <a:latin typeface="Cambria Math"/>
                            <a:ea typeface="Cambria Math"/>
                          </a:rPr>
                          <m:t>𝐴</m:t>
                        </m:r>
                      </m:sub>
                    </m:sSub>
                  </m:oMath>
                </a14:m>
                <a:r>
                  <a:rPr lang="en-US" dirty="0" smtClean="0"/>
                  <a:t>= 300 K</a:t>
                </a:r>
              </a:p>
              <a:p>
                <a:pPr marL="0" indent="0">
                  <a:buNone/>
                </a:pPr>
                <a:r>
                  <a:rPr lang="en-US" dirty="0" smtClean="0"/>
                  <a:t>BW to 20 MHz (current radiometer setup)</a:t>
                </a:r>
              </a:p>
              <a:p>
                <a:pPr marL="0" indent="0">
                  <a:buNone/>
                </a:pPr>
                <a:endParaRPr lang="en-US" dirty="0"/>
              </a:p>
              <a:p>
                <a:pPr marL="0" indent="0">
                  <a:buNone/>
                </a:pPr>
                <a:r>
                  <a:rPr lang="en-US" dirty="0" smtClean="0"/>
                  <a:t>If we want a </a:t>
                </a:r>
                <a14:m>
                  <m:oMath xmlns="" xmlns:m="http://schemas.openxmlformats.org/officeDocument/2006/math">
                    <m:r>
                      <a:rPr lang="en-US" i="1">
                        <a:latin typeface="Cambria Math"/>
                      </a:rPr>
                      <m:t>𝑁𝐸</m:t>
                    </m:r>
                    <m:r>
                      <a:rPr lang="en-US" i="1">
                        <a:latin typeface="Cambria Math"/>
                        <a:ea typeface="Cambria Math"/>
                      </a:rPr>
                      <m:t>∆</m:t>
                    </m:r>
                    <m:r>
                      <a:rPr lang="en-US" i="1">
                        <a:latin typeface="Cambria Math"/>
                        <a:ea typeface="Cambria Math"/>
                      </a:rPr>
                      <m:t>𝑇</m:t>
                    </m:r>
                  </m:oMath>
                </a14:m>
                <a:r>
                  <a:rPr lang="en-US" dirty="0" smtClean="0"/>
                  <a:t> of 1 K, then solving for </a:t>
                </a:r>
                <a14:m>
                  <m:oMath xmlns="" xmlns:m="http://schemas.openxmlformats.org/officeDocument/2006/math">
                    <m:r>
                      <a:rPr lang="en-US" i="1">
                        <a:latin typeface="Cambria Math"/>
                        <a:ea typeface="Cambria Math"/>
                      </a:rPr>
                      <m:t>𝜏</m:t>
                    </m:r>
                  </m:oMath>
                </a14:m>
                <a:r>
                  <a:rPr lang="en-US" dirty="0" smtClean="0"/>
                  <a:t> gives us 0.086 seconds for the integration time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a:stretch>
              </a:blipFill>
            </p:spPr>
            <p:txBody>
              <a:bodyPr/>
              <a:lstStyle/>
              <a:p>
                <a:r>
                  <a:rPr lang="en-US">
                    <a:noFill/>
                  </a:rPr>
                  <a:t> </a:t>
                </a:r>
              </a:p>
            </p:txBody>
          </p:sp>
        </mc:Fallback>
      </mc:AlternateContent>
    </p:spTree>
    <p:extLst>
      <p:ext uri="{BB962C8B-B14F-4D97-AF65-F5344CB8AC3E}">
        <p14:creationId xmlns:p14="http://schemas.microsoft.com/office/powerpoint/2010/main" val="160660628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If we set </a:t>
                </a:r>
                <a14:m>
                  <m:oMath xmlns="" xmlns:m="http://schemas.openxmlformats.org/officeDocument/2006/math">
                    <m:r>
                      <a:rPr lang="en-US" i="1">
                        <a:latin typeface="Cambria Math"/>
                        <a:ea typeface="Cambria Math"/>
                      </a:rPr>
                      <m:t>𝜏</m:t>
                    </m:r>
                  </m:oMath>
                </a14:m>
                <a:r>
                  <a:rPr lang="en-US" dirty="0" smtClean="0"/>
                  <a:t> to 1 second, the bandwidth to 20 MHz, our </a:t>
                </a:r>
                <a14:m>
                  <m:oMath xmlns="" xmlns:m="http://schemas.openxmlformats.org/officeDocument/2006/math">
                    <m:r>
                      <a:rPr lang="en-US" i="1">
                        <a:latin typeface="Cambria Math"/>
                      </a:rPr>
                      <m:t>𝑁𝐸</m:t>
                    </m:r>
                    <m:r>
                      <a:rPr lang="en-US" i="1">
                        <a:latin typeface="Cambria Math"/>
                        <a:ea typeface="Cambria Math"/>
                      </a:rPr>
                      <m:t>∆</m:t>
                    </m:r>
                    <m:r>
                      <a:rPr lang="en-US" i="1">
                        <a:latin typeface="Cambria Math"/>
                        <a:ea typeface="Cambria Math"/>
                      </a:rPr>
                      <m:t>𝑇</m:t>
                    </m:r>
                  </m:oMath>
                </a14:m>
                <a:r>
                  <a:rPr lang="en-US" dirty="0"/>
                  <a:t> </a:t>
                </a:r>
                <a:r>
                  <a:rPr lang="en-US" dirty="0" smtClean="0"/>
                  <a:t>is .29 K, which is quite acceptable.</a:t>
                </a:r>
                <a:endParaRPr lang="en-US" dirty="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a:stretch>
              </a:blipFill>
            </p:spPr>
            <p:txBody>
              <a:bodyPr/>
              <a:lstStyle/>
              <a:p>
                <a:r>
                  <a:rPr lang="en-US">
                    <a:noFill/>
                  </a:rPr>
                  <a:t> </a:t>
                </a:r>
              </a:p>
            </p:txBody>
          </p:sp>
        </mc:Fallback>
      </mc:AlternateContent>
    </p:spTree>
    <p:extLst>
      <p:ext uri="{BB962C8B-B14F-4D97-AF65-F5344CB8AC3E}">
        <p14:creationId xmlns:p14="http://schemas.microsoft.com/office/powerpoint/2010/main" val="848139836"/>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sz="2400" dirty="0" smtClean="0"/>
              <a:t>Experiment</a:t>
            </a:r>
          </a:p>
          <a:p>
            <a:r>
              <a:rPr lang="en-US" sz="2400" dirty="0" smtClean="0"/>
              <a:t>Radiometer rotated up to the sky</a:t>
            </a:r>
          </a:p>
          <a:p>
            <a:r>
              <a:rPr lang="en-US" sz="2400" dirty="0" smtClean="0"/>
              <a:t>Rotated at set angels and data recorded</a:t>
            </a:r>
          </a:p>
          <a:p>
            <a:r>
              <a:rPr lang="en-US" sz="2400" dirty="0" smtClean="0"/>
              <a:t>Repeated and changed states (Ref. load, noise diode, Antenna)</a:t>
            </a:r>
          </a:p>
          <a:p>
            <a:r>
              <a:rPr lang="en-US" sz="2400" dirty="0" smtClean="0"/>
              <a:t>Also did a continuous sweep from 180 to 0</a:t>
            </a:r>
          </a:p>
          <a:p>
            <a:r>
              <a:rPr lang="en-US" sz="2400" dirty="0" smtClean="0"/>
              <a:t>Day was a clear sunny day</a:t>
            </a:r>
          </a:p>
          <a:p>
            <a:r>
              <a:rPr lang="en-US" sz="2400" dirty="0" smtClean="0"/>
              <a:t>Plate temperature was constant 293 K</a:t>
            </a:r>
          </a:p>
        </p:txBody>
      </p:sp>
      <p:pic>
        <p:nvPicPr>
          <p:cNvPr id="1085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408" y="4724400"/>
            <a:ext cx="2718708" cy="20367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91916495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EE 518 Lab</a:t>
            </a:r>
            <a:endParaRPr lang="en-US" dirty="0"/>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14870"/>
            <a:ext cx="7797437" cy="482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006760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sz="2400" dirty="0" smtClean="0"/>
              <a:t>The reference load should be consistent, instead it varied as the radiometer moved</a:t>
            </a:r>
          </a:p>
          <a:p>
            <a:r>
              <a:rPr lang="en-US" sz="2400" dirty="0" smtClean="0"/>
              <a:t>Reference load and antenna data was almost identical</a:t>
            </a:r>
            <a:endParaRPr lang="en-US" sz="2400" dirty="0"/>
          </a:p>
          <a:p>
            <a:r>
              <a:rPr lang="en-US" sz="2400" dirty="0"/>
              <a:t>This leads us to believe the switch was not working </a:t>
            </a:r>
            <a:r>
              <a:rPr lang="en-US" sz="2400" dirty="0" smtClean="0"/>
              <a:t>correctly</a:t>
            </a:r>
          </a:p>
          <a:p>
            <a:r>
              <a:rPr lang="en-US" sz="2400" dirty="0" smtClean="0"/>
              <a:t>There appears to be a change in gain as the radiometer moves</a:t>
            </a:r>
          </a:p>
          <a:p>
            <a:r>
              <a:rPr lang="en-US" sz="2400" dirty="0"/>
              <a:t>The temperature increased with the noise diode turned on, as expected</a:t>
            </a:r>
          </a:p>
          <a:p>
            <a:r>
              <a:rPr lang="en-US" sz="2400" dirty="0"/>
              <a:t>Spike in the data however is disturbing</a:t>
            </a:r>
          </a:p>
          <a:p>
            <a:endParaRPr lang="en-US" dirty="0" smtClean="0"/>
          </a:p>
        </p:txBody>
      </p:sp>
    </p:spTree>
    <p:extLst>
      <p:ext uri="{BB962C8B-B14F-4D97-AF65-F5344CB8AC3E}">
        <p14:creationId xmlns:p14="http://schemas.microsoft.com/office/powerpoint/2010/main" val="128246371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Future Work</a:t>
            </a:r>
            <a:endParaRPr lang="en-US" dirty="0"/>
          </a:p>
        </p:txBody>
      </p:sp>
      <p:sp>
        <p:nvSpPr>
          <p:cNvPr id="2" name="Content Placeholder 1"/>
          <p:cNvSpPr>
            <a:spLocks noGrp="1"/>
          </p:cNvSpPr>
          <p:nvPr>
            <p:ph type="body" idx="1"/>
          </p:nvPr>
        </p:nvSpPr>
        <p:spPr/>
        <p:txBody>
          <a:bodyPr/>
          <a:lstStyle/>
          <a:p>
            <a:r>
              <a:rPr lang="en-US" dirty="0" smtClean="0"/>
              <a:t>Tweaks to </a:t>
            </a:r>
            <a:r>
              <a:rPr lang="en-US" dirty="0" err="1" smtClean="0"/>
              <a:t>GNURadio</a:t>
            </a:r>
            <a:r>
              <a:rPr lang="en-US" dirty="0" smtClean="0"/>
              <a:t> interface</a:t>
            </a:r>
          </a:p>
          <a:p>
            <a:pPr lvl="1"/>
            <a:r>
              <a:rPr lang="en-US" dirty="0" smtClean="0"/>
              <a:t>Refinements to control</a:t>
            </a:r>
          </a:p>
          <a:p>
            <a:pPr lvl="1"/>
            <a:r>
              <a:rPr lang="en-US" dirty="0" smtClean="0"/>
              <a:t>Self-calibration</a:t>
            </a:r>
          </a:p>
          <a:p>
            <a:r>
              <a:rPr lang="en-US" dirty="0" smtClean="0"/>
              <a:t>Integration of square-law detector</a:t>
            </a:r>
          </a:p>
          <a:p>
            <a:pPr lvl="1"/>
            <a:r>
              <a:rPr lang="en-US" dirty="0" smtClean="0"/>
              <a:t>Inject data into </a:t>
            </a:r>
            <a:r>
              <a:rPr lang="en-US" dirty="0" err="1" smtClean="0"/>
              <a:t>GNURadio</a:t>
            </a:r>
            <a:endParaRPr lang="en-US" dirty="0" smtClean="0"/>
          </a:p>
          <a:p>
            <a:r>
              <a:rPr lang="en-US" dirty="0" smtClean="0"/>
              <a:t>Integration to other radiometer systems</a:t>
            </a:r>
          </a:p>
          <a:p>
            <a:pPr lvl="1"/>
            <a:r>
              <a:rPr lang="en-US" dirty="0" smtClean="0"/>
              <a:t>Temperature control</a:t>
            </a:r>
          </a:p>
          <a:p>
            <a:pPr lvl="1"/>
            <a:r>
              <a:rPr lang="en-US" dirty="0" smtClean="0"/>
              <a:t>Switching noise diode</a:t>
            </a:r>
          </a:p>
          <a:p>
            <a:pPr marL="0" indent="0">
              <a:buNone/>
            </a:pPr>
            <a:endParaRPr lang="en-US" dirty="0" smtClean="0"/>
          </a:p>
        </p:txBody>
      </p:sp>
    </p:spTree>
    <p:extLst>
      <p:ext uri="{BB962C8B-B14F-4D97-AF65-F5344CB8AC3E}">
        <p14:creationId xmlns:p14="http://schemas.microsoft.com/office/powerpoint/2010/main" val="406951695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Future Work</a:t>
            </a:r>
            <a:endParaRPr lang="en-US" dirty="0"/>
          </a:p>
        </p:txBody>
      </p:sp>
      <p:sp>
        <p:nvSpPr>
          <p:cNvPr id="2" name="Content Placeholder 1"/>
          <p:cNvSpPr>
            <a:spLocks noGrp="1"/>
          </p:cNvSpPr>
          <p:nvPr>
            <p:ph type="body" idx="1"/>
          </p:nvPr>
        </p:nvSpPr>
        <p:spPr/>
        <p:txBody>
          <a:bodyPr/>
          <a:lstStyle/>
          <a:p>
            <a:r>
              <a:rPr lang="en-US" dirty="0" smtClean="0"/>
              <a:t>Add correlation</a:t>
            </a:r>
          </a:p>
          <a:p>
            <a:pPr lvl="1"/>
            <a:r>
              <a:rPr lang="en-US" dirty="0" smtClean="0"/>
              <a:t>Further testing with two DBSRX2 modules</a:t>
            </a:r>
          </a:p>
          <a:p>
            <a:pPr marL="0" indent="0">
              <a:buNone/>
            </a:pPr>
            <a:endParaRPr lang="en-US" dirty="0" smtClean="0"/>
          </a:p>
        </p:txBody>
      </p:sp>
    </p:spTree>
    <p:extLst>
      <p:ext uri="{BB962C8B-B14F-4D97-AF65-F5344CB8AC3E}">
        <p14:creationId xmlns:p14="http://schemas.microsoft.com/office/powerpoint/2010/main" val="33204996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Radiometer Refit</a:t>
            </a:r>
            <a:endParaRPr lang="en-US" dirty="0"/>
          </a:p>
        </p:txBody>
      </p:sp>
      <p:sp>
        <p:nvSpPr>
          <p:cNvPr id="2" name="Content Placeholder 1"/>
          <p:cNvSpPr>
            <a:spLocks noGrp="1"/>
          </p:cNvSpPr>
          <p:nvPr>
            <p:ph type="body" idx="1"/>
          </p:nvPr>
        </p:nvSpPr>
        <p:spPr/>
        <p:txBody>
          <a:bodyPr/>
          <a:lstStyle/>
          <a:p>
            <a:r>
              <a:rPr lang="en-US" dirty="0" smtClean="0"/>
              <a:t>RF Front End needs re-work</a:t>
            </a:r>
          </a:p>
          <a:p>
            <a:pPr lvl="1"/>
            <a:r>
              <a:rPr lang="en-US" dirty="0" smtClean="0"/>
              <a:t>New LNAs</a:t>
            </a:r>
          </a:p>
          <a:p>
            <a:pPr lvl="1"/>
            <a:r>
              <a:rPr lang="en-US" dirty="0" smtClean="0"/>
              <a:t>Fix interference issue</a:t>
            </a:r>
          </a:p>
          <a:p>
            <a:r>
              <a:rPr lang="en-US" dirty="0" smtClean="0"/>
              <a:t>Power Sub-System</a:t>
            </a:r>
          </a:p>
          <a:p>
            <a:pPr lvl="1"/>
            <a:r>
              <a:rPr lang="en-US" dirty="0" smtClean="0"/>
              <a:t>Adjust for new LNAs</a:t>
            </a:r>
          </a:p>
          <a:p>
            <a:pPr lvl="1"/>
            <a:r>
              <a:rPr lang="en-US" dirty="0" smtClean="0"/>
              <a:t>Adjust for new digital HW</a:t>
            </a:r>
          </a:p>
          <a:p>
            <a:r>
              <a:rPr lang="en-US" dirty="0"/>
              <a:t>New microcontroller</a:t>
            </a:r>
          </a:p>
          <a:p>
            <a:pPr lvl="1"/>
            <a:r>
              <a:rPr lang="en-US" dirty="0"/>
              <a:t>PIC32 integration</a:t>
            </a:r>
          </a:p>
          <a:p>
            <a:pPr lvl="2"/>
            <a:r>
              <a:rPr lang="en-US" dirty="0"/>
              <a:t>Control TECs</a:t>
            </a:r>
          </a:p>
          <a:p>
            <a:pPr lvl="2"/>
            <a:r>
              <a:rPr lang="en-US" dirty="0"/>
              <a:t>Read in temperature sensors</a:t>
            </a:r>
          </a:p>
          <a:p>
            <a:pPr lvl="1"/>
            <a:endParaRPr lang="en-US" dirty="0" smtClean="0"/>
          </a:p>
        </p:txBody>
      </p:sp>
    </p:spTree>
    <p:extLst>
      <p:ext uri="{BB962C8B-B14F-4D97-AF65-F5344CB8AC3E}">
        <p14:creationId xmlns:p14="http://schemas.microsoft.com/office/powerpoint/2010/main" val="380338142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hape 341"/>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6000" dirty="0" smtClean="0">
                <a:solidFill>
                  <a:schemeClr val="bg1"/>
                </a:solidFill>
                <a:sym typeface="Georgia" pitchFamily="18" charset="0"/>
              </a:rPr>
              <a:t>Extras</a:t>
            </a:r>
          </a:p>
        </p:txBody>
      </p:sp>
      <p:sp>
        <p:nvSpPr>
          <p:cNvPr id="54275" name="Shape 342"/>
          <p:cNvSpPr txBox="1">
            <a:spLocks noGrp="1"/>
          </p:cNvSpPr>
          <p:nvPr>
            <p:ph type="body" idx="1"/>
          </p:nvPr>
        </p:nvSpPr>
        <p:spPr/>
        <p:txBody>
          <a:bodyPr/>
          <a:lstStyle/>
          <a:p>
            <a:pPr marL="0" indent="0">
              <a:buNone/>
            </a:pPr>
            <a:r>
              <a:rPr lang="en-US" dirty="0" smtClean="0">
                <a:sym typeface="Georgia" pitchFamily="18" charset="0"/>
              </a:rPr>
              <a:t>Extra slides</a:t>
            </a:r>
          </a:p>
          <a:p>
            <a:endParaRPr lang="en-US" dirty="0" smtClean="0">
              <a:sym typeface="Georgia" pitchFamily="18" charset="0"/>
            </a:endParaRPr>
          </a:p>
        </p:txBody>
      </p:sp>
      <p:sp>
        <p:nvSpPr>
          <p:cNvPr id="54276" name="Shape 343"/>
          <p:cNvSpPr>
            <a:spLocks noChangeArrowheads="1"/>
          </p:cNvSpPr>
          <p:nvPr/>
        </p:nvSpPr>
        <p:spPr bwMode="auto">
          <a:xfrm>
            <a:off x="2133600" y="2590800"/>
            <a:ext cx="4416425" cy="3135313"/>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a:xfrm>
                <a:off x="76200" y="1600200"/>
                <a:ext cx="8915400" cy="4967700"/>
              </a:xfrm>
            </p:spPr>
            <p:txBody>
              <a:bodyPr/>
              <a:lstStyle/>
              <a:p>
                <a:pPr marL="0" indent="0">
                  <a:buNone/>
                </a:pPr>
                <a:r>
                  <a:rPr lang="en-US" dirty="0" smtClean="0"/>
                  <a:t>In the power series, we can replace “e” with </a:t>
                </a:r>
                <a14:m>
                  <m:oMath xmlns="" xmlns:m="http://schemas.openxmlformats.org/officeDocument/2006/math">
                    <m:r>
                      <a:rPr lang="en-US" smtClean="0">
                        <a:latin typeface="Cambria Math"/>
                      </a:rPr>
                      <m:t>𝐴</m:t>
                    </m:r>
                    <m:func>
                      <m:funcPr>
                        <m:ctrlPr>
                          <a:rPr lang="en-US" i="1" smtClean="0">
                            <a:latin typeface="Cambria Math"/>
                          </a:rPr>
                        </m:ctrlPr>
                      </m:funcPr>
                      <m:fName>
                        <m:r>
                          <m:rPr>
                            <m:sty m:val="p"/>
                          </m:rPr>
                          <a:rPr lang="en-US" smtClean="0">
                            <a:latin typeface="Cambria Math"/>
                          </a:rPr>
                          <m:t>cos</m:t>
                        </m:r>
                      </m:fName>
                      <m:e>
                        <m:d>
                          <m:dPr>
                            <m:ctrlPr>
                              <a:rPr lang="en-US" i="1" smtClean="0">
                                <a:latin typeface="Cambria Math"/>
                              </a:rPr>
                            </m:ctrlPr>
                          </m:dPr>
                          <m:e>
                            <m:r>
                              <a:rPr lang="en-US" smtClean="0">
                                <a:latin typeface="Cambria Math"/>
                              </a:rPr>
                              <m:t>𝜔</m:t>
                            </m:r>
                            <m:r>
                              <a:rPr lang="en-US" smtClean="0">
                                <a:latin typeface="Cambria Math"/>
                              </a:rPr>
                              <m:t>𝑡</m:t>
                            </m:r>
                          </m:e>
                        </m:d>
                      </m:e>
                    </m:func>
                  </m:oMath>
                </a14:m>
                <a:endParaRPr lang="en-US" dirty="0" smtClean="0"/>
              </a:p>
              <a:p>
                <a:pPr marL="0" indent="0">
                  <a:buNone/>
                </a:pPr>
                <a:endParaRPr lang="en-US" dirty="0" smtClean="0"/>
              </a:p>
              <a:p>
                <a:pPr marL="457200" lvl="1" indent="0">
                  <a:buNone/>
                </a:pPr>
                <a14:m>
                  <m:oMathPara xmlns="" xmlns:m="http://schemas.openxmlformats.org/officeDocument/2006/math">
                    <m:oMathParaPr>
                      <m:jc m:val="centerGroup"/>
                    </m:oMathParaPr>
                    <m:oMath xmlns:m="http://schemas.openxmlformats.org/officeDocument/2006/math">
                      <m:sSub>
                        <m:sSubPr>
                          <m:ctrlPr>
                            <a:rPr lang="en-US" i="1">
                              <a:latin typeface="Cambria Math"/>
                            </a:rPr>
                          </m:ctrlPr>
                        </m:sSubPr>
                        <m:e>
                          <m:r>
                            <a:rPr lang="en-US">
                              <a:latin typeface="Cambria Math"/>
                            </a:rPr>
                            <m:t>𝑖</m:t>
                          </m:r>
                        </m:e>
                        <m:sub>
                          <m:r>
                            <a:rPr lang="en-US">
                              <a:latin typeface="Cambria Math"/>
                            </a:rPr>
                            <m:t>𝑑</m:t>
                          </m:r>
                        </m:sub>
                      </m:sSub>
                      <m:r>
                        <a:rPr lang="en-US">
                          <a:latin typeface="Cambria Math"/>
                        </a:rPr>
                        <m:t>=</m:t>
                      </m:r>
                      <m:r>
                        <a:rPr lang="en-US">
                          <a:latin typeface="Cambria Math"/>
                        </a:rPr>
                        <m:t>𝑎𝐴</m:t>
                      </m:r>
                      <m:func>
                        <m:funcPr>
                          <m:ctrlPr>
                            <a:rPr lang="en-US" i="1">
                              <a:latin typeface="Cambria Math"/>
                            </a:rPr>
                          </m:ctrlPr>
                        </m:funcPr>
                        <m:fName>
                          <m:r>
                            <m:rPr>
                              <m:sty m:val="p"/>
                            </m:rPr>
                            <a:rPr lang="en-US">
                              <a:latin typeface="Cambria Math"/>
                            </a:rPr>
                            <m:t>cos</m:t>
                          </m:r>
                        </m:fName>
                        <m:e>
                          <m:d>
                            <m:dPr>
                              <m:ctrlPr>
                                <a:rPr lang="en-US" i="1">
                                  <a:latin typeface="Cambria Math"/>
                                </a:rPr>
                              </m:ctrlPr>
                            </m:dPr>
                            <m:e>
                              <m:r>
                                <a:rPr lang="en-US">
                                  <a:latin typeface="Cambria Math"/>
                                </a:rPr>
                                <m:t>𝜔</m:t>
                              </m:r>
                              <m:r>
                                <a:rPr lang="en-US">
                                  <a:latin typeface="Cambria Math"/>
                                </a:rPr>
                                <m:t>𝑡</m:t>
                              </m:r>
                            </m:e>
                          </m:d>
                        </m:e>
                      </m:func>
                      <m:r>
                        <a:rPr lang="en-US">
                          <a:latin typeface="Cambria Math"/>
                        </a:rPr>
                        <m:t>+</m:t>
                      </m:r>
                      <m:r>
                        <a:rPr lang="en-US">
                          <a:latin typeface="Cambria Math"/>
                        </a:rPr>
                        <m:t>𝑏</m:t>
                      </m:r>
                      <m:sSup>
                        <m:sSupPr>
                          <m:ctrlPr>
                            <a:rPr lang="en-US" i="1">
                              <a:latin typeface="Cambria Math"/>
                            </a:rPr>
                          </m:ctrlPr>
                        </m:sSupPr>
                        <m:e>
                          <m:r>
                            <a:rPr lang="en-US" smtClean="0">
                              <a:latin typeface="Cambria Math"/>
                            </a:rPr>
                            <m:t>𝐴</m:t>
                          </m:r>
                        </m:e>
                        <m:sup>
                          <m:r>
                            <a:rPr lang="en-US">
                              <a:latin typeface="Cambria Math"/>
                            </a:rPr>
                            <m:t>2</m:t>
                          </m:r>
                        </m:sup>
                      </m:sSup>
                      <m:sSup>
                        <m:sSupPr>
                          <m:ctrlPr>
                            <a:rPr lang="en-US" i="1" smtClean="0">
                              <a:latin typeface="Cambria Math"/>
                            </a:rPr>
                          </m:ctrlPr>
                        </m:sSupPr>
                        <m:e>
                          <m:r>
                            <a:rPr lang="en-US" smtClean="0">
                              <a:latin typeface="Cambria Math"/>
                            </a:rPr>
                            <m:t>𝑐𝑜𝑠</m:t>
                          </m:r>
                        </m:e>
                        <m:sup>
                          <m:r>
                            <a:rPr lang="en-US" smtClean="0">
                              <a:latin typeface="Cambria Math"/>
                            </a:rPr>
                            <m:t>2</m:t>
                          </m:r>
                        </m:sup>
                      </m:sSup>
                      <m:d>
                        <m:dPr>
                          <m:ctrlPr>
                            <a:rPr lang="en-US" i="1" smtClean="0">
                              <a:latin typeface="Cambria Math"/>
                            </a:rPr>
                          </m:ctrlPr>
                        </m:dPr>
                        <m:e>
                          <m:r>
                            <a:rPr lang="en-US" smtClean="0">
                              <a:latin typeface="Cambria Math"/>
                            </a:rPr>
                            <m:t>𝜔</m:t>
                          </m:r>
                          <m:r>
                            <a:rPr lang="en-US" smtClean="0">
                              <a:latin typeface="Cambria Math"/>
                            </a:rPr>
                            <m:t>𝑡</m:t>
                          </m:r>
                        </m:e>
                      </m:d>
                      <m:r>
                        <a:rPr lang="en-US">
                          <a:latin typeface="Cambria Math"/>
                        </a:rPr>
                        <m:t>+</m:t>
                      </m:r>
                      <m:r>
                        <a:rPr lang="en-US">
                          <a:latin typeface="Cambria Math"/>
                        </a:rPr>
                        <m:t>𝑐</m:t>
                      </m:r>
                      <m:sSup>
                        <m:sSupPr>
                          <m:ctrlPr>
                            <a:rPr lang="en-US" i="1">
                              <a:latin typeface="Cambria Math"/>
                            </a:rPr>
                          </m:ctrlPr>
                        </m:sSupPr>
                        <m:e>
                          <m:r>
                            <a:rPr lang="en-US">
                              <a:latin typeface="Cambria Math"/>
                            </a:rPr>
                            <m:t>𝐴</m:t>
                          </m:r>
                        </m:e>
                        <m:sup>
                          <m:r>
                            <a:rPr lang="en-US" smtClean="0">
                              <a:latin typeface="Cambria Math"/>
                            </a:rPr>
                            <m:t>3</m:t>
                          </m:r>
                        </m:sup>
                      </m:sSup>
                      <m:sSup>
                        <m:sSupPr>
                          <m:ctrlPr>
                            <a:rPr lang="en-US" i="1">
                              <a:latin typeface="Cambria Math"/>
                            </a:rPr>
                          </m:ctrlPr>
                        </m:sSupPr>
                        <m:e>
                          <m:r>
                            <a:rPr lang="en-US">
                              <a:latin typeface="Cambria Math"/>
                            </a:rPr>
                            <m:t>𝑐𝑜𝑠</m:t>
                          </m:r>
                        </m:e>
                        <m:sup>
                          <m:r>
                            <a:rPr lang="en-US" smtClean="0">
                              <a:latin typeface="Cambria Math"/>
                            </a:rPr>
                            <m:t>3</m:t>
                          </m:r>
                        </m:sup>
                      </m:sSup>
                      <m:d>
                        <m:dPr>
                          <m:ctrlPr>
                            <a:rPr lang="en-US" i="1">
                              <a:latin typeface="Cambria Math"/>
                            </a:rPr>
                          </m:ctrlPr>
                        </m:dPr>
                        <m:e>
                          <m:r>
                            <a:rPr lang="en-US">
                              <a:latin typeface="Cambria Math"/>
                            </a:rPr>
                            <m:t>𝜔</m:t>
                          </m:r>
                          <m:r>
                            <a:rPr lang="en-US">
                              <a:latin typeface="Cambria Math"/>
                            </a:rPr>
                            <m:t>𝑡</m:t>
                          </m:r>
                        </m:e>
                      </m:d>
                      <m:r>
                        <a:rPr lang="en-US">
                          <a:latin typeface="Cambria Math"/>
                        </a:rPr>
                        <m:t>+⋯</m:t>
                      </m:r>
                    </m:oMath>
                  </m:oMathPara>
                </a14:m>
                <a:endParaRPr lang="en-US" dirty="0"/>
              </a:p>
              <a:p>
                <a:pPr marL="0" indent="0">
                  <a:buNone/>
                </a:pPr>
                <a:endParaRPr lang="en-US" dirty="0" smtClean="0"/>
              </a:p>
              <a:p>
                <a:pPr marL="0" indent="0">
                  <a:buNone/>
                </a:pPr>
                <a:r>
                  <a:rPr lang="en-US" dirty="0" smtClean="0"/>
                  <a:t>We can now use the following trig identities</a:t>
                </a:r>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sSup>
                        <m:sSupPr>
                          <m:ctrlPr>
                            <a:rPr lang="en-US" i="1">
                              <a:latin typeface="Cambria Math"/>
                            </a:rPr>
                          </m:ctrlPr>
                        </m:sSupPr>
                        <m:e>
                          <m:r>
                            <a:rPr lang="en-US">
                              <a:latin typeface="Cambria Math"/>
                            </a:rPr>
                            <m:t>𝑐𝑜𝑠</m:t>
                          </m:r>
                        </m:e>
                        <m:sup>
                          <m:r>
                            <a:rPr lang="en-US">
                              <a:latin typeface="Cambria Math"/>
                            </a:rPr>
                            <m:t>2</m:t>
                          </m:r>
                        </m:sup>
                      </m:sSup>
                      <m:d>
                        <m:dPr>
                          <m:ctrlPr>
                            <a:rPr lang="en-US" i="1">
                              <a:latin typeface="Cambria Math"/>
                            </a:rPr>
                          </m:ctrlPr>
                        </m:dPr>
                        <m:e>
                          <m:r>
                            <a:rPr lang="en-US">
                              <a:latin typeface="Cambria Math"/>
                            </a:rPr>
                            <m:t>𝜔</m:t>
                          </m:r>
                          <m:r>
                            <a:rPr lang="en-US">
                              <a:latin typeface="Cambria Math"/>
                            </a:rPr>
                            <m:t>𝑡</m:t>
                          </m:r>
                        </m:e>
                      </m:d>
                      <m:r>
                        <a:rPr lang="en-US" smtClean="0">
                          <a:latin typeface="Cambria Math"/>
                        </a:rPr>
                        <m:t>= </m:t>
                      </m:r>
                      <m:d>
                        <m:dPr>
                          <m:ctrlPr>
                            <a:rPr lang="en-US" i="1" smtClean="0">
                              <a:latin typeface="Cambria Math"/>
                            </a:rPr>
                          </m:ctrlPr>
                        </m:dPr>
                        <m:e>
                          <m:f>
                            <m:fPr>
                              <m:type m:val="skw"/>
                              <m:ctrlPr>
                                <a:rPr lang="en-US" i="1" smtClean="0">
                                  <a:latin typeface="Cambria Math"/>
                                </a:rPr>
                              </m:ctrlPr>
                            </m:fPr>
                            <m:num>
                              <m:r>
                                <a:rPr lang="en-US" smtClean="0">
                                  <a:latin typeface="Cambria Math"/>
                                </a:rPr>
                                <m:t>1</m:t>
                              </m:r>
                            </m:num>
                            <m:den>
                              <m:r>
                                <a:rPr lang="en-US" smtClean="0">
                                  <a:latin typeface="Cambria Math"/>
                                </a:rPr>
                                <m:t>2</m:t>
                              </m:r>
                            </m:den>
                          </m:f>
                        </m:e>
                      </m:d>
                      <m:d>
                        <m:dPr>
                          <m:begChr m:val="["/>
                          <m:endChr m:val="]"/>
                          <m:ctrlPr>
                            <a:rPr lang="en-US" i="1" smtClean="0">
                              <a:latin typeface="Cambria Math"/>
                            </a:rPr>
                          </m:ctrlPr>
                        </m:dPr>
                        <m:e>
                          <m:r>
                            <a:rPr lang="en-US" smtClean="0">
                              <a:latin typeface="Cambria Math"/>
                            </a:rPr>
                            <m:t>1+</m:t>
                          </m:r>
                          <m:r>
                            <m:rPr>
                              <m:sty m:val="p"/>
                            </m:rPr>
                            <a:rPr lang="en-US" smtClean="0">
                              <a:latin typeface="Cambria Math"/>
                            </a:rPr>
                            <m:t>cos</m:t>
                          </m:r>
                          <m:r>
                            <a:rPr lang="en-US" i="1" smtClean="0">
                              <a:latin typeface="Cambria Math"/>
                            </a:rPr>
                            <m:t> </m:t>
                          </m:r>
                          <m:r>
                            <a:rPr lang="en-US" smtClean="0">
                              <a:latin typeface="Cambria Math"/>
                            </a:rPr>
                            <m:t>(2</m:t>
                          </m:r>
                          <m:r>
                            <a:rPr lang="en-US" smtClean="0">
                              <a:latin typeface="Cambria Math"/>
                            </a:rPr>
                            <m:t>𝜔</m:t>
                          </m:r>
                          <m:r>
                            <a:rPr lang="en-US" smtClean="0">
                              <a:latin typeface="Cambria Math"/>
                            </a:rPr>
                            <m:t>𝑡</m:t>
                          </m:r>
                          <m:r>
                            <a:rPr lang="en-US" smtClean="0">
                              <a:latin typeface="Cambria Math"/>
                            </a:rPr>
                            <m:t>)</m:t>
                          </m:r>
                        </m:e>
                      </m:d>
                    </m:oMath>
                  </m:oMathPara>
                </a14:m>
                <a:endParaRPr lang="en-US" dirty="0" smtClean="0"/>
              </a:p>
              <a:p>
                <a:pPr marL="0" indent="0">
                  <a:buNone/>
                </a:pPr>
                <a14:m>
                  <m:oMathPara xmlns="" xmlns:m="http://schemas.openxmlformats.org/officeDocument/2006/math">
                    <m:oMathParaPr>
                      <m:jc m:val="centerGroup"/>
                    </m:oMathParaPr>
                    <m:oMath xmlns:m="http://schemas.openxmlformats.org/officeDocument/2006/math">
                      <m:sSup>
                        <m:sSupPr>
                          <m:ctrlPr>
                            <a:rPr lang="en-US" i="1">
                              <a:latin typeface="Cambria Math"/>
                            </a:rPr>
                          </m:ctrlPr>
                        </m:sSupPr>
                        <m:e>
                          <m:r>
                            <a:rPr lang="en-US">
                              <a:latin typeface="Cambria Math"/>
                            </a:rPr>
                            <m:t>𝑐𝑜𝑠</m:t>
                          </m:r>
                        </m:e>
                        <m:sup>
                          <m:r>
                            <a:rPr lang="en-US" smtClean="0">
                              <a:latin typeface="Cambria Math"/>
                            </a:rPr>
                            <m:t>3</m:t>
                          </m:r>
                        </m:sup>
                      </m:sSup>
                      <m:d>
                        <m:dPr>
                          <m:ctrlPr>
                            <a:rPr lang="en-US" i="1">
                              <a:latin typeface="Cambria Math"/>
                            </a:rPr>
                          </m:ctrlPr>
                        </m:dPr>
                        <m:e>
                          <m:r>
                            <a:rPr lang="en-US">
                              <a:latin typeface="Cambria Math"/>
                            </a:rPr>
                            <m:t>𝜔</m:t>
                          </m:r>
                          <m:r>
                            <a:rPr lang="en-US">
                              <a:latin typeface="Cambria Math"/>
                            </a:rPr>
                            <m:t>𝑡</m:t>
                          </m:r>
                        </m:e>
                      </m:d>
                      <m:r>
                        <a:rPr lang="en-US">
                          <a:latin typeface="Cambria Math"/>
                        </a:rPr>
                        <m:t>= </m:t>
                      </m:r>
                      <m:d>
                        <m:dPr>
                          <m:ctrlPr>
                            <a:rPr lang="en-US" i="1">
                              <a:latin typeface="Cambria Math"/>
                            </a:rPr>
                          </m:ctrlPr>
                        </m:dPr>
                        <m:e>
                          <m:f>
                            <m:fPr>
                              <m:type m:val="skw"/>
                              <m:ctrlPr>
                                <a:rPr lang="en-US" i="1">
                                  <a:latin typeface="Cambria Math"/>
                                </a:rPr>
                              </m:ctrlPr>
                            </m:fPr>
                            <m:num>
                              <m:r>
                                <a:rPr lang="en-US">
                                  <a:latin typeface="Cambria Math"/>
                                </a:rPr>
                                <m:t>1</m:t>
                              </m:r>
                            </m:num>
                            <m:den>
                              <m:r>
                                <a:rPr lang="en-US" smtClean="0">
                                  <a:latin typeface="Cambria Math"/>
                                </a:rPr>
                                <m:t>4</m:t>
                              </m:r>
                            </m:den>
                          </m:f>
                        </m:e>
                      </m:d>
                      <m:d>
                        <m:dPr>
                          <m:begChr m:val="["/>
                          <m:endChr m:val="]"/>
                          <m:ctrlPr>
                            <a:rPr lang="en-US" i="1">
                              <a:latin typeface="Cambria Math"/>
                            </a:rPr>
                          </m:ctrlPr>
                        </m:dPr>
                        <m:e>
                          <m:func>
                            <m:funcPr>
                              <m:ctrlPr>
                                <a:rPr lang="en-US" i="1">
                                  <a:latin typeface="Cambria Math"/>
                                </a:rPr>
                              </m:ctrlPr>
                            </m:funcPr>
                            <m:fName>
                              <m:r>
                                <m:rPr>
                                  <m:sty m:val="p"/>
                                </m:rPr>
                                <a:rPr lang="en-US">
                                  <a:latin typeface="Cambria Math"/>
                                </a:rPr>
                                <m:t>cos</m:t>
                              </m:r>
                            </m:fName>
                            <m:e>
                              <m:d>
                                <m:dPr>
                                  <m:ctrlPr>
                                    <a:rPr lang="en-US" i="1">
                                      <a:latin typeface="Cambria Math"/>
                                    </a:rPr>
                                  </m:ctrlPr>
                                </m:dPr>
                                <m:e>
                                  <m:r>
                                    <a:rPr lang="en-US" smtClean="0">
                                      <a:latin typeface="Cambria Math"/>
                                    </a:rPr>
                                    <m:t>3</m:t>
                                  </m:r>
                                  <m:r>
                                    <a:rPr lang="en-US">
                                      <a:latin typeface="Cambria Math"/>
                                    </a:rPr>
                                    <m:t>𝜔</m:t>
                                  </m:r>
                                  <m:r>
                                    <a:rPr lang="en-US">
                                      <a:latin typeface="Cambria Math"/>
                                    </a:rPr>
                                    <m:t>𝑡</m:t>
                                  </m:r>
                                </m:e>
                              </m:d>
                            </m:e>
                          </m:func>
                          <m:r>
                            <a:rPr lang="en-US" smtClean="0">
                              <a:latin typeface="Cambria Math"/>
                            </a:rPr>
                            <m:t>+3</m:t>
                          </m:r>
                          <m:r>
                            <m:rPr>
                              <m:sty m:val="p"/>
                            </m:rPr>
                            <a:rPr lang="en-US" smtClean="0">
                              <a:latin typeface="Cambria Math"/>
                            </a:rPr>
                            <m:t>cos</m:t>
                          </m:r>
                          <m:r>
                            <a:rPr lang="en-US" i="1" smtClean="0">
                              <a:latin typeface="Cambria Math"/>
                            </a:rPr>
                            <m:t> </m:t>
                          </m:r>
                          <m:r>
                            <a:rPr lang="en-US" smtClean="0">
                              <a:latin typeface="Cambria Math"/>
                            </a:rPr>
                            <m:t>(</m:t>
                          </m:r>
                          <m:r>
                            <a:rPr lang="en-US" smtClean="0">
                              <a:latin typeface="Cambria Math"/>
                            </a:rPr>
                            <m:t>𝜔</m:t>
                          </m:r>
                          <m:r>
                            <a:rPr lang="en-US" smtClean="0">
                              <a:latin typeface="Cambria Math"/>
                            </a:rPr>
                            <m:t>𝑡</m:t>
                          </m:r>
                          <m:r>
                            <a:rPr lang="en-US" smtClean="0">
                              <a:latin typeface="Cambria Math"/>
                            </a:rPr>
                            <m:t>)</m:t>
                          </m:r>
                        </m:e>
                      </m:d>
                    </m:oMath>
                  </m:oMathPara>
                </a14:m>
                <a:endParaRPr lang="en-US" dirty="0"/>
              </a:p>
              <a:p>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xfrm>
                <a:off x="76200" y="1600200"/>
                <a:ext cx="8915400" cy="4967700"/>
              </a:xfrm>
              <a:blipFill rotWithShape="1">
                <a:blip r:embed="rId2"/>
                <a:stretch>
                  <a:fillRect l="-1642" t="-614"/>
                </a:stretch>
              </a:blipFill>
            </p:spPr>
            <p:txBody>
              <a:bodyPr/>
              <a:lstStyle/>
              <a:p>
                <a:r>
                  <a:rPr lang="en-US">
                    <a:noFill/>
                  </a:rPr>
                  <a:t> </a:t>
                </a:r>
              </a:p>
            </p:txBody>
          </p:sp>
        </mc:Fallback>
      </mc:AlternateContent>
    </p:spTree>
    <p:extLst>
      <p:ext uri="{BB962C8B-B14F-4D97-AF65-F5344CB8AC3E}">
        <p14:creationId xmlns:p14="http://schemas.microsoft.com/office/powerpoint/2010/main" val="17282848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General theory</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Radiometer theory</a:t>
            </a:r>
          </a:p>
          <a:p>
            <a:r>
              <a:rPr lang="en-US" sz="3800" dirty="0" smtClean="0"/>
              <a:t>SDR Role</a:t>
            </a:r>
          </a:p>
          <a:p>
            <a:endParaRPr lang="en-US" sz="3800" dirty="0" smtClean="0"/>
          </a:p>
        </p:txBody>
      </p:sp>
    </p:spTree>
    <p:extLst>
      <p:ext uri="{BB962C8B-B14F-4D97-AF65-F5344CB8AC3E}">
        <p14:creationId xmlns:p14="http://schemas.microsoft.com/office/powerpoint/2010/main" val="162481092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a:xfrm>
                <a:off x="76200" y="1600200"/>
                <a:ext cx="8991600" cy="4967700"/>
              </a:xfrm>
            </p:spPr>
            <p:txBody>
              <a:bodyPr/>
              <a:lstStyle/>
              <a:p>
                <a:pPr marL="0" indent="0">
                  <a:buNone/>
                </a:pPr>
                <a:r>
                  <a:rPr lang="en-US" sz="2000" dirty="0" smtClean="0"/>
                  <a:t>Substitute the trig identities </a:t>
                </a:r>
              </a:p>
              <a:p>
                <a:pPr marL="0" indent="0">
                  <a:buNone/>
                </a:pPr>
                <a:endParaRPr lang="en-US" sz="2000" dirty="0"/>
              </a:p>
              <a:p>
                <a:pPr marL="0" indent="0">
                  <a:buNone/>
                </a:pPr>
                <a14:m>
                  <m:oMathPara xmlns="" xmlns:m="http://schemas.openxmlformats.org/officeDocument/2006/math">
                    <m:oMathParaPr>
                      <m:jc m:val="centerGroup"/>
                    </m:oMathParaPr>
                    <m:oMath xmlns:m="http://schemas.openxmlformats.org/officeDocument/2006/math">
                      <m:sSub>
                        <m:sSubPr>
                          <m:ctrlPr>
                            <a:rPr lang="en-US" sz="2000" i="1" smtClean="0">
                              <a:latin typeface="Cambria Math"/>
                            </a:rPr>
                          </m:ctrlPr>
                        </m:sSubPr>
                        <m:e>
                          <m:r>
                            <a:rPr lang="en-US" sz="2000" smtClean="0">
                              <a:latin typeface="Cambria Math"/>
                            </a:rPr>
                            <m:t>𝑖</m:t>
                          </m:r>
                        </m:e>
                        <m:sub>
                          <m:r>
                            <a:rPr lang="en-US" sz="2000" smtClean="0">
                              <a:latin typeface="Cambria Math"/>
                            </a:rPr>
                            <m:t>𝑑</m:t>
                          </m:r>
                        </m:sub>
                      </m:sSub>
                      <m:r>
                        <a:rPr lang="en-US" sz="2000" smtClean="0">
                          <a:latin typeface="Cambria Math"/>
                        </a:rPr>
                        <m:t>=</m:t>
                      </m:r>
                      <m:r>
                        <a:rPr lang="en-US" sz="2000" smtClean="0">
                          <a:latin typeface="Cambria Math"/>
                        </a:rPr>
                        <m:t>𝑎𝐴𝑐𝑜𝑠</m:t>
                      </m:r>
                      <m:d>
                        <m:dPr>
                          <m:ctrlPr>
                            <a:rPr lang="en-US" sz="2000" i="1" smtClean="0">
                              <a:latin typeface="Cambria Math"/>
                            </a:rPr>
                          </m:ctrlPr>
                        </m:dPr>
                        <m:e>
                          <m:r>
                            <a:rPr lang="en-US" sz="2000" smtClean="0">
                              <a:latin typeface="Cambria Math"/>
                            </a:rPr>
                            <m:t>𝜔</m:t>
                          </m:r>
                          <m:r>
                            <a:rPr lang="en-US" sz="2000" smtClean="0">
                              <a:latin typeface="Cambria Math"/>
                            </a:rPr>
                            <m:t>𝑡</m:t>
                          </m:r>
                        </m:e>
                      </m:d>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𝑏</m:t>
                              </m:r>
                            </m:num>
                            <m:den>
                              <m:r>
                                <a:rPr lang="en-US" sz="2000" smtClean="0">
                                  <a:latin typeface="Cambria Math"/>
                                </a:rPr>
                                <m:t>2</m:t>
                              </m:r>
                            </m:den>
                          </m:f>
                        </m:e>
                      </m:d>
                      <m:sSup>
                        <m:sSupPr>
                          <m:ctrlPr>
                            <a:rPr lang="en-US" sz="2000" i="1" smtClean="0">
                              <a:latin typeface="Cambria Math"/>
                            </a:rPr>
                          </m:ctrlPr>
                        </m:sSupPr>
                        <m:e>
                          <m:r>
                            <a:rPr lang="en-US" sz="2000" smtClean="0">
                              <a:latin typeface="Cambria Math"/>
                            </a:rPr>
                            <m:t>𝐴</m:t>
                          </m:r>
                        </m:e>
                        <m:sup>
                          <m:r>
                            <a:rPr lang="en-US" sz="2000" smtClean="0">
                              <a:latin typeface="Cambria Math"/>
                            </a:rPr>
                            <m:t>2</m:t>
                          </m:r>
                        </m:sup>
                      </m:sSup>
                      <m:d>
                        <m:dPr>
                          <m:begChr m:val="["/>
                          <m:endChr m:val="]"/>
                          <m:ctrlPr>
                            <a:rPr lang="en-US" sz="2000" i="1" smtClean="0">
                              <a:latin typeface="Cambria Math"/>
                            </a:rPr>
                          </m:ctrlPr>
                        </m:dPr>
                        <m:e>
                          <m:r>
                            <a:rPr lang="en-US" sz="2000" smtClean="0">
                              <a:latin typeface="Cambria Math"/>
                            </a:rPr>
                            <m:t>1+</m:t>
                          </m:r>
                          <m:func>
                            <m:funcPr>
                              <m:ctrlPr>
                                <a:rPr lang="en-US" sz="2000" i="1" smtClean="0">
                                  <a:latin typeface="Cambria Math"/>
                                </a:rPr>
                              </m:ctrlPr>
                            </m:funcPr>
                            <m:fName>
                              <m:r>
                                <m:rPr>
                                  <m:sty m:val="p"/>
                                </m:rPr>
                                <a:rPr lang="en-US" sz="2000" smtClean="0">
                                  <a:latin typeface="Cambria Math"/>
                                </a:rPr>
                                <m:t>cos</m:t>
                              </m:r>
                            </m:fName>
                            <m:e>
                              <m:d>
                                <m:dPr>
                                  <m:ctrlPr>
                                    <a:rPr lang="en-US" sz="2000" i="1" smtClean="0">
                                      <a:latin typeface="Cambria Math"/>
                                    </a:rPr>
                                  </m:ctrlPr>
                                </m:dPr>
                                <m:e>
                                  <m:r>
                                    <a:rPr lang="en-US" sz="2000" smtClean="0">
                                      <a:latin typeface="Cambria Math"/>
                                    </a:rPr>
                                    <m:t>2</m:t>
                                  </m:r>
                                  <m:r>
                                    <a:rPr lang="en-US" sz="2000" smtClean="0">
                                      <a:latin typeface="Cambria Math"/>
                                    </a:rPr>
                                    <m:t>𝜔</m:t>
                                  </m:r>
                                  <m:r>
                                    <a:rPr lang="en-US" sz="2000" smtClean="0">
                                      <a:latin typeface="Cambria Math"/>
                                    </a:rPr>
                                    <m:t>𝑡</m:t>
                                  </m:r>
                                </m:e>
                              </m:d>
                            </m:e>
                          </m:func>
                        </m:e>
                      </m:d>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𝑐</m:t>
                              </m:r>
                            </m:num>
                            <m:den>
                              <m:r>
                                <a:rPr lang="en-US" sz="2000" smtClean="0">
                                  <a:latin typeface="Cambria Math"/>
                                </a:rPr>
                                <m:t>4</m:t>
                              </m:r>
                            </m:den>
                          </m:f>
                        </m:e>
                      </m:d>
                      <m:sSup>
                        <m:sSupPr>
                          <m:ctrlPr>
                            <a:rPr lang="en-US" sz="2000" i="1" smtClean="0">
                              <a:latin typeface="Cambria Math"/>
                            </a:rPr>
                          </m:ctrlPr>
                        </m:sSupPr>
                        <m:e>
                          <m:r>
                            <a:rPr lang="en-US" sz="2000" smtClean="0">
                              <a:latin typeface="Cambria Math"/>
                            </a:rPr>
                            <m:t>𝐴</m:t>
                          </m:r>
                        </m:e>
                        <m:sup>
                          <m:r>
                            <a:rPr lang="en-US" sz="2000" smtClean="0">
                              <a:latin typeface="Cambria Math"/>
                            </a:rPr>
                            <m:t>3</m:t>
                          </m:r>
                        </m:sup>
                      </m:sSup>
                      <m:d>
                        <m:dPr>
                          <m:begChr m:val="["/>
                          <m:endChr m:val="]"/>
                          <m:ctrlPr>
                            <a:rPr lang="en-US" sz="2000" i="1" smtClean="0">
                              <a:latin typeface="Cambria Math"/>
                            </a:rPr>
                          </m:ctrlPr>
                        </m:dPr>
                        <m:e>
                          <m:func>
                            <m:funcPr>
                              <m:ctrlPr>
                                <a:rPr lang="en-US" sz="2000" i="1" smtClean="0">
                                  <a:latin typeface="Cambria Math"/>
                                </a:rPr>
                              </m:ctrlPr>
                            </m:funcPr>
                            <m:fName>
                              <m:r>
                                <m:rPr>
                                  <m:sty m:val="p"/>
                                </m:rPr>
                                <a:rPr lang="en-US" sz="2000" smtClean="0">
                                  <a:latin typeface="Cambria Math"/>
                                </a:rPr>
                                <m:t>cos</m:t>
                              </m:r>
                            </m:fName>
                            <m:e>
                              <m:d>
                                <m:dPr>
                                  <m:ctrlPr>
                                    <a:rPr lang="en-US" sz="2000" i="1" smtClean="0">
                                      <a:latin typeface="Cambria Math"/>
                                    </a:rPr>
                                  </m:ctrlPr>
                                </m:dPr>
                                <m:e>
                                  <m:r>
                                    <a:rPr lang="en-US" sz="2000" smtClean="0">
                                      <a:latin typeface="Cambria Math"/>
                                    </a:rPr>
                                    <m:t>3</m:t>
                                  </m:r>
                                  <m:r>
                                    <a:rPr lang="en-US" sz="2000" smtClean="0">
                                      <a:latin typeface="Cambria Math"/>
                                    </a:rPr>
                                    <m:t>𝜔</m:t>
                                  </m:r>
                                  <m:r>
                                    <a:rPr lang="en-US" sz="2000" smtClean="0">
                                      <a:latin typeface="Cambria Math"/>
                                    </a:rPr>
                                    <m:t>𝑡</m:t>
                                  </m:r>
                                </m:e>
                              </m:d>
                            </m:e>
                          </m:func>
                          <m:r>
                            <a:rPr lang="en-US" sz="2000" smtClean="0">
                              <a:latin typeface="Cambria Math"/>
                            </a:rPr>
                            <m:t>+3</m:t>
                          </m:r>
                          <m:func>
                            <m:funcPr>
                              <m:ctrlPr>
                                <a:rPr lang="en-US" sz="2000" i="1" smtClean="0">
                                  <a:latin typeface="Cambria Math"/>
                                </a:rPr>
                              </m:ctrlPr>
                            </m:funcPr>
                            <m:fName>
                              <m:r>
                                <m:rPr>
                                  <m:sty m:val="p"/>
                                </m:rPr>
                                <a:rPr lang="en-US" sz="2000" smtClean="0">
                                  <a:latin typeface="Cambria Math"/>
                                </a:rPr>
                                <m:t>cos</m:t>
                              </m:r>
                            </m:fName>
                            <m:e>
                              <m:d>
                                <m:dPr>
                                  <m:ctrlPr>
                                    <a:rPr lang="en-US" sz="2000" i="1" smtClean="0">
                                      <a:latin typeface="Cambria Math"/>
                                    </a:rPr>
                                  </m:ctrlPr>
                                </m:dPr>
                                <m:e>
                                  <m:r>
                                    <a:rPr lang="en-US" sz="2000" smtClean="0">
                                      <a:latin typeface="Cambria Math"/>
                                    </a:rPr>
                                    <m:t>𝜔</m:t>
                                  </m:r>
                                  <m:r>
                                    <a:rPr lang="en-US" sz="2000" smtClean="0">
                                      <a:latin typeface="Cambria Math"/>
                                    </a:rPr>
                                    <m:t>𝑡</m:t>
                                  </m:r>
                                </m:e>
                              </m:d>
                            </m:e>
                          </m:func>
                        </m:e>
                      </m:d>
                      <m:r>
                        <a:rPr lang="en-US" sz="2000" smtClean="0">
                          <a:latin typeface="Cambria Math"/>
                        </a:rPr>
                        <m:t>+⋯</m:t>
                      </m:r>
                    </m:oMath>
                  </m:oMathPara>
                </a14:m>
                <a:endParaRPr lang="en-US" sz="2000" dirty="0" smtClean="0"/>
              </a:p>
              <a:p>
                <a:pPr marL="0" indent="0">
                  <a:buNone/>
                </a:pPr>
                <a:endParaRPr lang="en-US" sz="2000" dirty="0"/>
              </a:p>
              <a:p>
                <a:pPr marL="0" indent="0">
                  <a:buNone/>
                </a:pPr>
                <a14:m>
                  <m:oMathPara xmlns="" xmlns:m="http://schemas.openxmlformats.org/officeDocument/2006/math">
                    <m:oMathParaPr>
                      <m:jc m:val="centerGroup"/>
                    </m:oMathParaPr>
                    <m:oMath xmlns:m="http://schemas.openxmlformats.org/officeDocument/2006/math">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𝑏</m:t>
                              </m:r>
                            </m:num>
                            <m:den>
                              <m:r>
                                <a:rPr lang="en-US" sz="2000" smtClean="0">
                                  <a:latin typeface="Cambria Math"/>
                                </a:rPr>
                                <m:t>2</m:t>
                              </m:r>
                            </m:den>
                          </m:f>
                        </m:e>
                      </m:d>
                      <m:sSup>
                        <m:sSupPr>
                          <m:ctrlPr>
                            <a:rPr lang="en-US" sz="2000" i="1" smtClean="0">
                              <a:latin typeface="Cambria Math"/>
                            </a:rPr>
                          </m:ctrlPr>
                        </m:sSupPr>
                        <m:e>
                          <m:r>
                            <a:rPr lang="en-US" sz="2000" smtClean="0">
                              <a:latin typeface="Cambria Math"/>
                            </a:rPr>
                            <m:t>𝐴</m:t>
                          </m:r>
                        </m:e>
                        <m:sup>
                          <m:r>
                            <a:rPr lang="en-US" sz="2000" smtClean="0">
                              <a:latin typeface="Cambria Math"/>
                            </a:rPr>
                            <m:t>2</m:t>
                          </m:r>
                        </m:sup>
                      </m:sSup>
                      <m:r>
                        <a:rPr lang="en-US" sz="2000" smtClean="0">
                          <a:latin typeface="Cambria Math"/>
                        </a:rPr>
                        <m:t>+</m:t>
                      </m:r>
                      <m:d>
                        <m:dPr>
                          <m:begChr m:val="["/>
                          <m:endChr m:val="]"/>
                          <m:ctrlPr>
                            <a:rPr lang="en-US" sz="2000" i="1" smtClean="0">
                              <a:latin typeface="Cambria Math"/>
                            </a:rPr>
                          </m:ctrlPr>
                        </m:dPr>
                        <m:e>
                          <m:r>
                            <a:rPr lang="en-US" sz="2000" smtClean="0">
                              <a:latin typeface="Cambria Math"/>
                            </a:rPr>
                            <m:t>𝑎𝐴</m:t>
                          </m:r>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3</m:t>
                                  </m:r>
                                </m:num>
                                <m:den>
                                  <m:r>
                                    <a:rPr lang="en-US" sz="2000" smtClean="0">
                                      <a:latin typeface="Cambria Math"/>
                                    </a:rPr>
                                    <m:t>4</m:t>
                                  </m:r>
                                </m:den>
                              </m:f>
                            </m:e>
                          </m:d>
                          <m:r>
                            <a:rPr lang="en-US" sz="2000" smtClean="0">
                              <a:latin typeface="Cambria Math"/>
                            </a:rPr>
                            <m:t>𝑐</m:t>
                          </m:r>
                          <m:sSup>
                            <m:sSupPr>
                              <m:ctrlPr>
                                <a:rPr lang="en-US" sz="2000" i="1" smtClean="0">
                                  <a:latin typeface="Cambria Math"/>
                                </a:rPr>
                              </m:ctrlPr>
                            </m:sSupPr>
                            <m:e>
                              <m:r>
                                <a:rPr lang="en-US" sz="2000" smtClean="0">
                                  <a:latin typeface="Cambria Math"/>
                                </a:rPr>
                                <m:t>𝐴</m:t>
                              </m:r>
                            </m:e>
                            <m:sup>
                              <m:r>
                                <a:rPr lang="en-US" sz="2000" smtClean="0">
                                  <a:latin typeface="Cambria Math"/>
                                </a:rPr>
                                <m:t>3</m:t>
                              </m:r>
                            </m:sup>
                          </m:sSup>
                        </m:e>
                      </m:d>
                      <m:func>
                        <m:funcPr>
                          <m:ctrlPr>
                            <a:rPr lang="en-US" sz="2000" i="1" smtClean="0">
                              <a:latin typeface="Cambria Math"/>
                            </a:rPr>
                          </m:ctrlPr>
                        </m:funcPr>
                        <m:fName>
                          <m:r>
                            <m:rPr>
                              <m:sty m:val="p"/>
                            </m:rPr>
                            <a:rPr lang="en-US" sz="2000" smtClean="0">
                              <a:latin typeface="Cambria Math"/>
                            </a:rPr>
                            <m:t>cos</m:t>
                          </m:r>
                        </m:fName>
                        <m:e>
                          <m:d>
                            <m:dPr>
                              <m:ctrlPr>
                                <a:rPr lang="en-US" sz="2000" i="1" smtClean="0">
                                  <a:latin typeface="Cambria Math"/>
                                </a:rPr>
                              </m:ctrlPr>
                            </m:dPr>
                            <m:e>
                              <m:r>
                                <a:rPr lang="en-US" sz="2000" smtClean="0">
                                  <a:latin typeface="Cambria Math"/>
                                </a:rPr>
                                <m:t>𝜔</m:t>
                              </m:r>
                              <m:r>
                                <a:rPr lang="en-US" sz="2000" smtClean="0">
                                  <a:latin typeface="Cambria Math"/>
                                </a:rPr>
                                <m:t>𝑡</m:t>
                              </m:r>
                            </m:e>
                          </m:d>
                        </m:e>
                      </m:func>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𝑏</m:t>
                              </m:r>
                            </m:num>
                            <m:den>
                              <m:r>
                                <a:rPr lang="en-US" sz="2000" smtClean="0">
                                  <a:latin typeface="Cambria Math"/>
                                </a:rPr>
                                <m:t>2</m:t>
                              </m:r>
                            </m:den>
                          </m:f>
                        </m:e>
                      </m:d>
                      <m:sSup>
                        <m:sSupPr>
                          <m:ctrlPr>
                            <a:rPr lang="en-US" sz="2000" i="1" smtClean="0">
                              <a:latin typeface="Cambria Math"/>
                            </a:rPr>
                          </m:ctrlPr>
                        </m:sSupPr>
                        <m:e>
                          <m:r>
                            <a:rPr lang="en-US" sz="2000" smtClean="0">
                              <a:latin typeface="Cambria Math"/>
                            </a:rPr>
                            <m:t>𝐴</m:t>
                          </m:r>
                        </m:e>
                        <m:sup>
                          <m:r>
                            <a:rPr lang="en-US" sz="2000" smtClean="0">
                              <a:latin typeface="Cambria Math"/>
                            </a:rPr>
                            <m:t>2</m:t>
                          </m:r>
                        </m:sup>
                      </m:sSup>
                      <m:d>
                        <m:dPr>
                          <m:ctrlPr>
                            <a:rPr lang="en-US" sz="2000" i="1" smtClean="0">
                              <a:latin typeface="Cambria Math"/>
                            </a:rPr>
                          </m:ctrlPr>
                        </m:dPr>
                        <m:e>
                          <m:r>
                            <a:rPr lang="en-US" sz="2000" smtClean="0">
                              <a:latin typeface="Cambria Math"/>
                            </a:rPr>
                            <m:t>2</m:t>
                          </m:r>
                          <m:r>
                            <a:rPr lang="en-US" sz="2000" smtClean="0">
                              <a:latin typeface="Cambria Math"/>
                            </a:rPr>
                            <m:t>𝜔</m:t>
                          </m:r>
                          <m:r>
                            <a:rPr lang="en-US" sz="2000" smtClean="0">
                              <a:latin typeface="Cambria Math"/>
                            </a:rPr>
                            <m:t>𝑡</m:t>
                          </m:r>
                        </m:e>
                      </m:d>
                      <m:r>
                        <a:rPr lang="en-US" sz="2000" smtClean="0">
                          <a:latin typeface="Cambria Math"/>
                        </a:rPr>
                        <m:t>+</m:t>
                      </m:r>
                      <m:d>
                        <m:dPr>
                          <m:ctrlPr>
                            <a:rPr lang="en-US" sz="2000" i="1" smtClean="0">
                              <a:latin typeface="Cambria Math"/>
                            </a:rPr>
                          </m:ctrlPr>
                        </m:dPr>
                        <m:e>
                          <m:f>
                            <m:fPr>
                              <m:type m:val="skw"/>
                              <m:ctrlPr>
                                <a:rPr lang="en-US" sz="2000" i="1" smtClean="0">
                                  <a:latin typeface="Cambria Math"/>
                                </a:rPr>
                              </m:ctrlPr>
                            </m:fPr>
                            <m:num>
                              <m:r>
                                <a:rPr lang="en-US" sz="2000" smtClean="0">
                                  <a:latin typeface="Cambria Math"/>
                                </a:rPr>
                                <m:t>𝑐</m:t>
                              </m:r>
                            </m:num>
                            <m:den>
                              <m:r>
                                <a:rPr lang="en-US" sz="2000" smtClean="0">
                                  <a:latin typeface="Cambria Math"/>
                                </a:rPr>
                                <m:t>4</m:t>
                              </m:r>
                            </m:den>
                          </m:f>
                        </m:e>
                      </m:d>
                      <m:sSup>
                        <m:sSupPr>
                          <m:ctrlPr>
                            <a:rPr lang="en-US" sz="2000" i="1" smtClean="0">
                              <a:latin typeface="Cambria Math"/>
                            </a:rPr>
                          </m:ctrlPr>
                        </m:sSupPr>
                        <m:e>
                          <m:r>
                            <a:rPr lang="en-US" sz="2000" smtClean="0">
                              <a:latin typeface="Cambria Math"/>
                            </a:rPr>
                            <m:t>𝐴</m:t>
                          </m:r>
                        </m:e>
                        <m:sup>
                          <m:r>
                            <a:rPr lang="en-US" sz="2000" smtClean="0">
                              <a:latin typeface="Cambria Math"/>
                            </a:rPr>
                            <m:t>3</m:t>
                          </m:r>
                        </m:sup>
                      </m:sSup>
                      <m:func>
                        <m:funcPr>
                          <m:ctrlPr>
                            <a:rPr lang="en-US" sz="2000" i="1" smtClean="0">
                              <a:latin typeface="Cambria Math"/>
                            </a:rPr>
                          </m:ctrlPr>
                        </m:funcPr>
                        <m:fName>
                          <m:r>
                            <m:rPr>
                              <m:sty m:val="p"/>
                            </m:rPr>
                            <a:rPr lang="en-US" sz="2000" smtClean="0">
                              <a:latin typeface="Cambria Math"/>
                            </a:rPr>
                            <m:t>cos</m:t>
                          </m:r>
                        </m:fName>
                        <m:e>
                          <m:d>
                            <m:dPr>
                              <m:ctrlPr>
                                <a:rPr lang="en-US" sz="2000" i="1" smtClean="0">
                                  <a:latin typeface="Cambria Math"/>
                                </a:rPr>
                              </m:ctrlPr>
                            </m:dPr>
                            <m:e>
                              <m:r>
                                <a:rPr lang="en-US" sz="2000" smtClean="0">
                                  <a:latin typeface="Cambria Math"/>
                                </a:rPr>
                                <m:t>3</m:t>
                              </m:r>
                              <m:r>
                                <a:rPr lang="en-US" sz="2000" smtClean="0">
                                  <a:latin typeface="Cambria Math"/>
                                </a:rPr>
                                <m:t>𝜔</m:t>
                              </m:r>
                              <m:r>
                                <a:rPr lang="en-US" sz="2000" smtClean="0">
                                  <a:latin typeface="Cambria Math"/>
                                </a:rPr>
                                <m:t>𝑡</m:t>
                              </m:r>
                            </m:e>
                          </m:d>
                        </m:e>
                      </m:func>
                      <m:r>
                        <a:rPr lang="en-US" sz="2000" smtClean="0">
                          <a:latin typeface="Cambria Math"/>
                        </a:rPr>
                        <m:t>+⋯</m:t>
                      </m:r>
                    </m:oMath>
                  </m:oMathPara>
                </a14:m>
                <a:endParaRPr lang="en-US" sz="2000"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xfrm>
                <a:off x="76200" y="1600200"/>
                <a:ext cx="8991600" cy="4967700"/>
              </a:xfrm>
              <a:blipFill rotWithShape="1">
                <a:blip r:embed="rId2"/>
                <a:stretch>
                  <a:fillRect l="-746"/>
                </a:stretch>
              </a:blipFill>
            </p:spPr>
            <p:txBody>
              <a:bodyPr/>
              <a:lstStyle/>
              <a:p>
                <a:r>
                  <a:rPr lang="en-US">
                    <a:noFill/>
                  </a:rPr>
                  <a:t> </a:t>
                </a:r>
              </a:p>
            </p:txBody>
          </p:sp>
        </mc:Fallback>
      </mc:AlternateContent>
    </p:spTree>
    <p:extLst>
      <p:ext uri="{BB962C8B-B14F-4D97-AF65-F5344CB8AC3E}">
        <p14:creationId xmlns:p14="http://schemas.microsoft.com/office/powerpoint/2010/main" val="378297184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a:xfrm>
                <a:off x="76200" y="1600200"/>
                <a:ext cx="8991600" cy="4967700"/>
              </a:xfrm>
            </p:spPr>
            <p:txBody>
              <a:bodyPr/>
              <a:lstStyle/>
              <a:p>
                <a:pPr marL="0" indent="0">
                  <a:buNone/>
                </a:pPr>
                <a:r>
                  <a:rPr lang="en-US" sz="2400" dirty="0" smtClean="0"/>
                  <a:t>We are only interested in the voltage across the load resistor</a:t>
                </a:r>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smtClean="0">
                              <a:latin typeface="Cambria Math"/>
                            </a:rPr>
                            <m:t>𝑉</m:t>
                          </m:r>
                        </m:e>
                        <m:sub>
                          <m:r>
                            <a:rPr lang="en-US" sz="2400" smtClean="0">
                              <a:latin typeface="Cambria Math"/>
                            </a:rPr>
                            <m:t>𝑜</m:t>
                          </m:r>
                        </m:sub>
                      </m:sSub>
                      <m:r>
                        <a:rPr lang="en-US" sz="2400" smtClean="0">
                          <a:latin typeface="Cambria Math"/>
                        </a:rPr>
                        <m:t>=</m:t>
                      </m:r>
                      <m:sSub>
                        <m:sSubPr>
                          <m:ctrlPr>
                            <a:rPr lang="en-US" sz="2400" i="1" smtClean="0">
                              <a:latin typeface="Cambria Math"/>
                            </a:rPr>
                          </m:ctrlPr>
                        </m:sSubPr>
                        <m:e>
                          <m:r>
                            <a:rPr lang="en-US" sz="2400" smtClean="0">
                              <a:latin typeface="Cambria Math"/>
                            </a:rPr>
                            <m:t>𝑖</m:t>
                          </m:r>
                        </m:e>
                        <m:sub>
                          <m:r>
                            <a:rPr lang="en-US" sz="2400" smtClean="0">
                              <a:latin typeface="Cambria Math"/>
                            </a:rPr>
                            <m:t>𝑑</m:t>
                          </m:r>
                        </m:sub>
                      </m:sSub>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oMath>
                  </m:oMathPara>
                </a14:m>
                <a:endParaRPr lang="en-US" sz="2400" dirty="0" smtClean="0"/>
              </a:p>
              <a:p>
                <a:pPr marL="0" indent="0">
                  <a:buNone/>
                </a:pPr>
                <a:endParaRPr lang="en-US" sz="2400" dirty="0" smtClean="0"/>
              </a:p>
              <a:p>
                <a:pPr marL="0" indent="0" algn="ctr">
                  <a:buNone/>
                </a:pPr>
                <a:r>
                  <a:rPr lang="en-US" sz="2400" dirty="0" smtClean="0"/>
                  <a:t>Substitute </a:t>
                </a:r>
                <a14:m>
                  <m:oMath xmlns="" xmlns:m="http://schemas.openxmlformats.org/officeDocument/2006/math">
                    <m:sSub>
                      <m:sSubPr>
                        <m:ctrlPr>
                          <a:rPr lang="en-US" sz="2400" i="1">
                            <a:latin typeface="Cambria Math"/>
                          </a:rPr>
                        </m:ctrlPr>
                      </m:sSubPr>
                      <m:e>
                        <m:r>
                          <a:rPr lang="en-US" sz="2400">
                            <a:latin typeface="Cambria Math"/>
                          </a:rPr>
                          <m:t>𝑖</m:t>
                        </m:r>
                      </m:e>
                      <m:sub>
                        <m:r>
                          <a:rPr lang="en-US" sz="2400">
                            <a:latin typeface="Cambria Math"/>
                          </a:rPr>
                          <m:t>𝑑</m:t>
                        </m:r>
                      </m:sub>
                    </m:sSub>
                  </m:oMath>
                </a14:m>
                <a:endParaRPr lang="en-US" sz="2400" dirty="0" smtClean="0"/>
              </a:p>
              <a:p>
                <a:pPr marL="0" indent="0">
                  <a:buNone/>
                </a:pPr>
                <a:endParaRPr lang="en-US" sz="2400"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smtClean="0">
                              <a:latin typeface="Cambria Math"/>
                            </a:rPr>
                            <m:t>𝑉</m:t>
                          </m:r>
                        </m:e>
                        <m:sub>
                          <m:r>
                            <a:rPr lang="en-US" sz="2400" smtClean="0">
                              <a:latin typeface="Cambria Math"/>
                            </a:rPr>
                            <m:t>𝑜</m:t>
                          </m:r>
                        </m:sub>
                      </m:sSub>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sSub>
                        <m:sSubPr>
                          <m:ctrlPr>
                            <a:rPr lang="en-US" sz="2400" i="1" smtClean="0">
                              <a:latin typeface="Cambria Math"/>
                            </a:rPr>
                          </m:ctrlPr>
                        </m:sSubPr>
                        <m:e>
                          <m:r>
                            <a:rPr lang="en-US" sz="2400" smtClean="0">
                              <a:latin typeface="Cambria Math"/>
                            </a:rPr>
                            <m:t>𝛾</m:t>
                          </m:r>
                        </m:e>
                        <m:sub>
                          <m:r>
                            <a:rPr lang="en-US" sz="2400" smtClean="0">
                              <a:latin typeface="Cambria Math"/>
                            </a:rPr>
                            <m:t>1</m:t>
                          </m:r>
                        </m:sub>
                      </m:sSub>
                      <m:sSup>
                        <m:sSupPr>
                          <m:ctrlPr>
                            <a:rPr lang="en-US" sz="2400" i="1" smtClean="0">
                              <a:latin typeface="Cambria Math"/>
                            </a:rPr>
                          </m:ctrlPr>
                        </m:sSupPr>
                        <m:e>
                          <m:r>
                            <a:rPr lang="en-US" sz="2400" smtClean="0">
                              <a:latin typeface="Cambria Math"/>
                            </a:rPr>
                            <m:t>𝐴</m:t>
                          </m:r>
                        </m:e>
                        <m:sup>
                          <m:r>
                            <a:rPr lang="en-US" sz="2400" smtClean="0">
                              <a:latin typeface="Cambria Math"/>
                            </a:rPr>
                            <m:t>2</m:t>
                          </m:r>
                        </m:sup>
                      </m:sSup>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sSub>
                        <m:sSubPr>
                          <m:ctrlPr>
                            <a:rPr lang="en-US" sz="2400" i="1" smtClean="0">
                              <a:latin typeface="Cambria Math"/>
                            </a:rPr>
                          </m:ctrlPr>
                        </m:sSubPr>
                        <m:e>
                          <m:r>
                            <a:rPr lang="en-US" sz="2400" smtClean="0">
                              <a:latin typeface="Cambria Math"/>
                            </a:rPr>
                            <m:t>𝛾</m:t>
                          </m:r>
                        </m:e>
                        <m:sub>
                          <m:r>
                            <a:rPr lang="en-US" sz="2400" smtClean="0">
                              <a:latin typeface="Cambria Math"/>
                            </a:rPr>
                            <m:t>2</m:t>
                          </m:r>
                        </m:sub>
                      </m:sSub>
                      <m:func>
                        <m:funcPr>
                          <m:ctrlPr>
                            <a:rPr lang="en-US" sz="2400" i="1" smtClean="0">
                              <a:latin typeface="Cambria Math"/>
                            </a:rPr>
                          </m:ctrlPr>
                        </m:funcPr>
                        <m:fName>
                          <m:r>
                            <m:rPr>
                              <m:sty m:val="p"/>
                            </m:rPr>
                            <a:rPr lang="en-US" sz="2400" smtClean="0">
                              <a:latin typeface="Cambria Math"/>
                            </a:rPr>
                            <m:t>cos</m:t>
                          </m:r>
                        </m:fName>
                        <m:e>
                          <m:d>
                            <m:dPr>
                              <m:ctrlPr>
                                <a:rPr lang="en-US" sz="2400" i="1" smtClean="0">
                                  <a:latin typeface="Cambria Math"/>
                                </a:rPr>
                              </m:ctrlPr>
                            </m:dPr>
                            <m:e>
                              <m:r>
                                <a:rPr lang="en-US" sz="2400" smtClean="0">
                                  <a:latin typeface="Cambria Math"/>
                                </a:rPr>
                                <m:t>𝜔</m:t>
                              </m:r>
                              <m:r>
                                <a:rPr lang="en-US" sz="2400" smtClean="0">
                                  <a:latin typeface="Cambria Math"/>
                                </a:rPr>
                                <m:t>𝑡</m:t>
                              </m:r>
                            </m:e>
                          </m:d>
                        </m:e>
                      </m:func>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sSub>
                        <m:sSubPr>
                          <m:ctrlPr>
                            <a:rPr lang="en-US" sz="2400" i="1" smtClean="0">
                              <a:latin typeface="Cambria Math"/>
                            </a:rPr>
                          </m:ctrlPr>
                        </m:sSubPr>
                        <m:e>
                          <m:r>
                            <a:rPr lang="en-US" sz="2400" smtClean="0">
                              <a:latin typeface="Cambria Math"/>
                            </a:rPr>
                            <m:t>𝛾</m:t>
                          </m:r>
                        </m:e>
                        <m:sub>
                          <m:r>
                            <a:rPr lang="en-US" sz="2400" smtClean="0">
                              <a:latin typeface="Cambria Math"/>
                            </a:rPr>
                            <m:t>3</m:t>
                          </m:r>
                        </m:sub>
                      </m:sSub>
                      <m:func>
                        <m:funcPr>
                          <m:ctrlPr>
                            <a:rPr lang="en-US" sz="2400" i="1" smtClean="0">
                              <a:latin typeface="Cambria Math"/>
                            </a:rPr>
                          </m:ctrlPr>
                        </m:funcPr>
                        <m:fName>
                          <m:r>
                            <m:rPr>
                              <m:sty m:val="p"/>
                            </m:rPr>
                            <a:rPr lang="en-US" sz="2400" smtClean="0">
                              <a:latin typeface="Cambria Math"/>
                            </a:rPr>
                            <m:t>cos</m:t>
                          </m:r>
                        </m:fName>
                        <m:e>
                          <m:d>
                            <m:dPr>
                              <m:ctrlPr>
                                <a:rPr lang="en-US" sz="2400" i="1" smtClean="0">
                                  <a:latin typeface="Cambria Math"/>
                                </a:rPr>
                              </m:ctrlPr>
                            </m:dPr>
                            <m:e>
                              <m:r>
                                <a:rPr lang="en-US" sz="2400" smtClean="0">
                                  <a:latin typeface="Cambria Math"/>
                                </a:rPr>
                                <m:t>2</m:t>
                              </m:r>
                              <m:r>
                                <a:rPr lang="en-US" sz="2400" smtClean="0">
                                  <a:latin typeface="Cambria Math"/>
                                </a:rPr>
                                <m:t>𝜔</m:t>
                              </m:r>
                              <m:r>
                                <a:rPr lang="en-US" sz="2400" smtClean="0">
                                  <a:latin typeface="Cambria Math"/>
                                </a:rPr>
                                <m:t>𝑡</m:t>
                              </m:r>
                            </m:e>
                          </m:d>
                        </m:e>
                      </m:func>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sSub>
                        <m:sSubPr>
                          <m:ctrlPr>
                            <a:rPr lang="en-US" sz="2400" i="1" smtClean="0">
                              <a:latin typeface="Cambria Math"/>
                            </a:rPr>
                          </m:ctrlPr>
                        </m:sSubPr>
                        <m:e>
                          <m:r>
                            <a:rPr lang="en-US" sz="2400" smtClean="0">
                              <a:latin typeface="Cambria Math"/>
                            </a:rPr>
                            <m:t>𝛾</m:t>
                          </m:r>
                        </m:e>
                        <m:sub>
                          <m:r>
                            <a:rPr lang="en-US" sz="2400" smtClean="0">
                              <a:latin typeface="Cambria Math"/>
                            </a:rPr>
                            <m:t>4</m:t>
                          </m:r>
                        </m:sub>
                      </m:sSub>
                      <m:func>
                        <m:funcPr>
                          <m:ctrlPr>
                            <a:rPr lang="en-US" sz="2400" i="1" smtClean="0">
                              <a:latin typeface="Cambria Math"/>
                            </a:rPr>
                          </m:ctrlPr>
                        </m:funcPr>
                        <m:fName>
                          <m:r>
                            <m:rPr>
                              <m:sty m:val="p"/>
                            </m:rPr>
                            <a:rPr lang="en-US" sz="2400" smtClean="0">
                              <a:latin typeface="Cambria Math"/>
                            </a:rPr>
                            <m:t>cos</m:t>
                          </m:r>
                        </m:fName>
                        <m:e>
                          <m:d>
                            <m:dPr>
                              <m:ctrlPr>
                                <a:rPr lang="en-US" sz="2400" i="1" smtClean="0">
                                  <a:latin typeface="Cambria Math"/>
                                </a:rPr>
                              </m:ctrlPr>
                            </m:dPr>
                            <m:e>
                              <m:r>
                                <a:rPr lang="en-US" sz="2400" smtClean="0">
                                  <a:latin typeface="Cambria Math"/>
                                </a:rPr>
                                <m:t>3</m:t>
                              </m:r>
                              <m:r>
                                <a:rPr lang="en-US" sz="2400" smtClean="0">
                                  <a:latin typeface="Cambria Math"/>
                                </a:rPr>
                                <m:t>𝜔</m:t>
                              </m:r>
                              <m:r>
                                <a:rPr lang="en-US" sz="2400" smtClean="0">
                                  <a:latin typeface="Cambria Math"/>
                                </a:rPr>
                                <m:t>𝑡</m:t>
                              </m:r>
                            </m:e>
                          </m:d>
                        </m:e>
                      </m:func>
                      <m:r>
                        <a:rPr lang="en-US" sz="2400" smtClean="0">
                          <a:latin typeface="Cambria Math"/>
                        </a:rPr>
                        <m:t>+⋯</m:t>
                      </m:r>
                    </m:oMath>
                  </m:oMathPara>
                </a14:m>
                <a:endParaRPr lang="en-US" sz="2400" dirty="0" smtClean="0"/>
              </a:p>
              <a:p>
                <a:pPr marL="0" indent="0">
                  <a:buNone/>
                </a:pPr>
                <a:endParaRPr lang="en-US" sz="2400" dirty="0" smtClean="0"/>
              </a:p>
              <a:p>
                <a:pPr marL="0" indent="0">
                  <a:buNone/>
                </a:pPr>
                <a:r>
                  <a:rPr lang="en-US" sz="2400" dirty="0" smtClean="0"/>
                  <a:t>By passing this through a simple low pass filter, we can output the DC output voltage</a:t>
                </a:r>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smtClean="0">
                              <a:latin typeface="Cambria Math"/>
                            </a:rPr>
                            <m:t>𝑉</m:t>
                          </m:r>
                        </m:e>
                        <m:sub>
                          <m:r>
                            <a:rPr lang="en-US" sz="2400" smtClean="0">
                              <a:latin typeface="Cambria Math"/>
                            </a:rPr>
                            <m:t>𝑜</m:t>
                          </m:r>
                        </m:sub>
                      </m:sSub>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𝐿</m:t>
                          </m:r>
                        </m:sub>
                      </m:sSub>
                      <m:sSub>
                        <m:sSubPr>
                          <m:ctrlPr>
                            <a:rPr lang="en-US" sz="2400" i="1" smtClean="0">
                              <a:latin typeface="Cambria Math"/>
                            </a:rPr>
                          </m:ctrlPr>
                        </m:sSubPr>
                        <m:e>
                          <m:r>
                            <a:rPr lang="en-US" sz="2400" smtClean="0">
                              <a:latin typeface="Cambria Math"/>
                            </a:rPr>
                            <m:t>𝛾</m:t>
                          </m:r>
                        </m:e>
                        <m:sub>
                          <m:r>
                            <a:rPr lang="en-US" sz="2400" smtClean="0">
                              <a:latin typeface="Cambria Math"/>
                            </a:rPr>
                            <m:t>1</m:t>
                          </m:r>
                        </m:sub>
                      </m:sSub>
                      <m:sSup>
                        <m:sSupPr>
                          <m:ctrlPr>
                            <a:rPr lang="en-US" sz="2400" i="1" smtClean="0">
                              <a:latin typeface="Cambria Math"/>
                            </a:rPr>
                          </m:ctrlPr>
                        </m:sSupPr>
                        <m:e>
                          <m:r>
                            <a:rPr lang="en-US" sz="2400" smtClean="0">
                              <a:latin typeface="Cambria Math"/>
                            </a:rPr>
                            <m:t>𝐴</m:t>
                          </m:r>
                        </m:e>
                        <m:sup>
                          <m:r>
                            <a:rPr lang="en-US" sz="2400" smtClean="0">
                              <a:latin typeface="Cambria Math"/>
                            </a:rPr>
                            <m:t>2</m:t>
                          </m:r>
                        </m:sup>
                      </m:sSup>
                    </m:oMath>
                  </m:oMathPara>
                </a14:m>
                <a:endParaRPr lang="en-US" sz="2400" dirty="0"/>
              </a:p>
              <a:p>
                <a:endParaRPr lang="en-US" sz="2400"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xfrm>
                <a:off x="76200" y="1600200"/>
                <a:ext cx="8991600" cy="4967700"/>
              </a:xfrm>
              <a:blipFill rotWithShape="1">
                <a:blip r:embed="rId2"/>
                <a:stretch>
                  <a:fillRect l="-1085" t="-123"/>
                </a:stretch>
              </a:blipFill>
            </p:spPr>
            <p:txBody>
              <a:bodyPr/>
              <a:lstStyle/>
              <a:p>
                <a:r>
                  <a:rPr lang="en-US">
                    <a:noFill/>
                  </a:rPr>
                  <a:t> </a:t>
                </a:r>
              </a:p>
            </p:txBody>
          </p:sp>
        </mc:Fallback>
      </mc:AlternateContent>
    </p:spTree>
    <p:extLst>
      <p:ext uri="{BB962C8B-B14F-4D97-AF65-F5344CB8AC3E}">
        <p14:creationId xmlns:p14="http://schemas.microsoft.com/office/powerpoint/2010/main" val="14141297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a:xfrm>
                <a:off x="76200" y="1600200"/>
                <a:ext cx="8991600" cy="4967700"/>
              </a:xfrm>
            </p:spPr>
            <p:txBody>
              <a:bodyPr/>
              <a:lstStyle/>
              <a:p>
                <a:pPr marL="0" indent="0">
                  <a:buNone/>
                </a:pPr>
                <a:r>
                  <a:rPr lang="en-US" sz="2800" dirty="0" smtClean="0"/>
                  <a:t>Simplify the constants to  </a:t>
                </a:r>
                <a14:m>
                  <m:oMath xmlns="" xmlns:m="http://schemas.openxmlformats.org/officeDocument/2006/math">
                    <m:sSub>
                      <m:sSubPr>
                        <m:ctrlPr>
                          <a:rPr lang="en-US" sz="2800" i="1" smtClean="0">
                            <a:latin typeface="Cambria Math"/>
                          </a:rPr>
                        </m:ctrlPr>
                      </m:sSubPr>
                      <m:e>
                        <m:r>
                          <a:rPr lang="en-US" sz="2800" smtClean="0">
                            <a:latin typeface="Cambria Math"/>
                          </a:rPr>
                          <m:t>𝛾</m:t>
                        </m:r>
                      </m:e>
                      <m:sub>
                        <m:r>
                          <a:rPr lang="en-US" sz="2800" smtClean="0">
                            <a:latin typeface="Cambria Math"/>
                          </a:rPr>
                          <m:t>𝑛</m:t>
                        </m:r>
                      </m:sub>
                    </m:sSub>
                  </m:oMath>
                </a14:m>
                <a:endParaRPr lang="en-US" sz="2800" dirty="0" smtClean="0"/>
              </a:p>
              <a:p>
                <a:pPr marL="0" indent="0">
                  <a:buNone/>
                </a:pPr>
                <a:endParaRPr lang="en-US" sz="2800"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sz="2800" i="1" smtClean="0">
                              <a:latin typeface="Cambria Math"/>
                            </a:rPr>
                          </m:ctrlPr>
                        </m:sSubPr>
                        <m:e>
                          <m:r>
                            <a:rPr lang="en-US" sz="2800" b="0" i="1" smtClean="0">
                              <a:latin typeface="Cambria Math"/>
                            </a:rPr>
                            <m:t>𝑖</m:t>
                          </m:r>
                        </m:e>
                        <m:sub>
                          <m:r>
                            <a:rPr lang="en-US" sz="2800" b="0" i="1" smtClean="0">
                              <a:latin typeface="Cambria Math"/>
                            </a:rPr>
                            <m:t>𝑑</m:t>
                          </m:r>
                        </m:sub>
                      </m:sSub>
                      <m:r>
                        <a:rPr lang="en-US" sz="2800" b="0" i="1" smtClean="0">
                          <a:latin typeface="Cambria Math"/>
                        </a:rPr>
                        <m:t>=</m:t>
                      </m:r>
                      <m:sSub>
                        <m:sSubPr>
                          <m:ctrlPr>
                            <a:rPr lang="en-US" sz="2800" i="1" smtClean="0">
                              <a:latin typeface="Cambria Math"/>
                            </a:rPr>
                          </m:ctrlPr>
                        </m:sSubPr>
                        <m:e>
                          <m:r>
                            <a:rPr lang="en-US" sz="2800" smtClean="0">
                              <a:latin typeface="Cambria Math"/>
                            </a:rPr>
                            <m:t>𝛾</m:t>
                          </m:r>
                        </m:e>
                        <m:sub>
                          <m:r>
                            <a:rPr lang="en-US" sz="2800" smtClean="0">
                              <a:latin typeface="Cambria Math"/>
                            </a:rPr>
                            <m:t>1</m:t>
                          </m:r>
                        </m:sub>
                      </m:sSub>
                      <m:sSup>
                        <m:sSupPr>
                          <m:ctrlPr>
                            <a:rPr lang="en-US" sz="2800" i="1" smtClean="0">
                              <a:latin typeface="Cambria Math"/>
                            </a:rPr>
                          </m:ctrlPr>
                        </m:sSupPr>
                        <m:e>
                          <m:r>
                            <a:rPr lang="en-US" sz="2800" smtClean="0">
                              <a:latin typeface="Cambria Math"/>
                            </a:rPr>
                            <m:t>𝐴</m:t>
                          </m:r>
                        </m:e>
                        <m:sup>
                          <m:r>
                            <a:rPr lang="en-US" sz="2800" smtClean="0">
                              <a:latin typeface="Cambria Math"/>
                            </a:rPr>
                            <m:t>2</m:t>
                          </m:r>
                        </m:sup>
                      </m:sSup>
                      <m:r>
                        <a:rPr lang="en-US" sz="2800" smtClean="0">
                          <a:latin typeface="Cambria Math"/>
                        </a:rPr>
                        <m:t>+</m:t>
                      </m:r>
                      <m:sSub>
                        <m:sSubPr>
                          <m:ctrlPr>
                            <a:rPr lang="en-US" sz="2800" i="1" smtClean="0">
                              <a:latin typeface="Cambria Math"/>
                            </a:rPr>
                          </m:ctrlPr>
                        </m:sSubPr>
                        <m:e>
                          <m:r>
                            <a:rPr lang="en-US" sz="2800" smtClean="0">
                              <a:latin typeface="Cambria Math"/>
                            </a:rPr>
                            <m:t>𝛾</m:t>
                          </m:r>
                        </m:e>
                        <m:sub>
                          <m:r>
                            <a:rPr lang="en-US" sz="2800" smtClean="0">
                              <a:latin typeface="Cambria Math"/>
                            </a:rPr>
                            <m:t>2</m:t>
                          </m:r>
                        </m:sub>
                      </m:sSub>
                      <m:func>
                        <m:funcPr>
                          <m:ctrlPr>
                            <a:rPr lang="en-US" sz="2800" i="1" smtClean="0">
                              <a:latin typeface="Cambria Math"/>
                            </a:rPr>
                          </m:ctrlPr>
                        </m:funcPr>
                        <m:fName>
                          <m:r>
                            <m:rPr>
                              <m:sty m:val="p"/>
                            </m:rPr>
                            <a:rPr lang="en-US" sz="2800" smtClean="0">
                              <a:latin typeface="Cambria Math"/>
                            </a:rPr>
                            <m:t>cos</m:t>
                          </m:r>
                        </m:fName>
                        <m:e>
                          <m:d>
                            <m:dPr>
                              <m:ctrlPr>
                                <a:rPr lang="en-US" sz="2800" i="1" smtClean="0">
                                  <a:latin typeface="Cambria Math"/>
                                </a:rPr>
                              </m:ctrlPr>
                            </m:dPr>
                            <m:e>
                              <m:r>
                                <a:rPr lang="en-US" sz="2800" smtClean="0">
                                  <a:latin typeface="Cambria Math"/>
                                </a:rPr>
                                <m:t>𝜔</m:t>
                              </m:r>
                              <m:r>
                                <a:rPr lang="en-US" sz="2800" smtClean="0">
                                  <a:latin typeface="Cambria Math"/>
                                </a:rPr>
                                <m:t>𝑡</m:t>
                              </m:r>
                            </m:e>
                          </m:d>
                        </m:e>
                      </m:func>
                      <m:r>
                        <a:rPr lang="en-US" sz="2800" smtClean="0">
                          <a:latin typeface="Cambria Math"/>
                        </a:rPr>
                        <m:t>+</m:t>
                      </m:r>
                      <m:sSub>
                        <m:sSubPr>
                          <m:ctrlPr>
                            <a:rPr lang="en-US" sz="2800" i="1" smtClean="0">
                              <a:latin typeface="Cambria Math"/>
                            </a:rPr>
                          </m:ctrlPr>
                        </m:sSubPr>
                        <m:e>
                          <m:r>
                            <a:rPr lang="en-US" sz="2800" smtClean="0">
                              <a:latin typeface="Cambria Math"/>
                            </a:rPr>
                            <m:t>𝛾</m:t>
                          </m:r>
                        </m:e>
                        <m:sub>
                          <m:r>
                            <a:rPr lang="en-US" sz="2800" smtClean="0">
                              <a:latin typeface="Cambria Math"/>
                            </a:rPr>
                            <m:t>3</m:t>
                          </m:r>
                        </m:sub>
                      </m:sSub>
                      <m:func>
                        <m:funcPr>
                          <m:ctrlPr>
                            <a:rPr lang="en-US" sz="2800" i="1" smtClean="0">
                              <a:latin typeface="Cambria Math"/>
                            </a:rPr>
                          </m:ctrlPr>
                        </m:funcPr>
                        <m:fName>
                          <m:r>
                            <m:rPr>
                              <m:sty m:val="p"/>
                            </m:rPr>
                            <a:rPr lang="en-US" sz="2800" smtClean="0">
                              <a:latin typeface="Cambria Math"/>
                            </a:rPr>
                            <m:t>cos</m:t>
                          </m:r>
                        </m:fName>
                        <m:e>
                          <m:d>
                            <m:dPr>
                              <m:ctrlPr>
                                <a:rPr lang="en-US" sz="2800" i="1" smtClean="0">
                                  <a:latin typeface="Cambria Math"/>
                                </a:rPr>
                              </m:ctrlPr>
                            </m:dPr>
                            <m:e>
                              <m:r>
                                <a:rPr lang="en-US" sz="2800" smtClean="0">
                                  <a:latin typeface="Cambria Math"/>
                                </a:rPr>
                                <m:t>2</m:t>
                              </m:r>
                              <m:r>
                                <a:rPr lang="en-US" sz="2800" smtClean="0">
                                  <a:latin typeface="Cambria Math"/>
                                </a:rPr>
                                <m:t>𝜔</m:t>
                              </m:r>
                              <m:r>
                                <a:rPr lang="en-US" sz="2800" smtClean="0">
                                  <a:latin typeface="Cambria Math"/>
                                </a:rPr>
                                <m:t>𝑡</m:t>
                              </m:r>
                            </m:e>
                          </m:d>
                        </m:e>
                      </m:func>
                      <m:r>
                        <a:rPr lang="en-US" sz="2800" smtClean="0">
                          <a:latin typeface="Cambria Math"/>
                        </a:rPr>
                        <m:t>+</m:t>
                      </m:r>
                      <m:sSub>
                        <m:sSubPr>
                          <m:ctrlPr>
                            <a:rPr lang="en-US" sz="2800" i="1" smtClean="0">
                              <a:latin typeface="Cambria Math"/>
                            </a:rPr>
                          </m:ctrlPr>
                        </m:sSubPr>
                        <m:e>
                          <m:r>
                            <a:rPr lang="en-US" sz="2800" smtClean="0">
                              <a:latin typeface="Cambria Math"/>
                            </a:rPr>
                            <m:t>𝛾</m:t>
                          </m:r>
                        </m:e>
                        <m:sub>
                          <m:r>
                            <a:rPr lang="en-US" sz="2800" smtClean="0">
                              <a:latin typeface="Cambria Math"/>
                            </a:rPr>
                            <m:t>4</m:t>
                          </m:r>
                        </m:sub>
                      </m:sSub>
                      <m:func>
                        <m:funcPr>
                          <m:ctrlPr>
                            <a:rPr lang="en-US" sz="2800" i="1" smtClean="0">
                              <a:latin typeface="Cambria Math"/>
                            </a:rPr>
                          </m:ctrlPr>
                        </m:funcPr>
                        <m:fName>
                          <m:r>
                            <m:rPr>
                              <m:sty m:val="p"/>
                            </m:rPr>
                            <a:rPr lang="en-US" sz="2800" smtClean="0">
                              <a:latin typeface="Cambria Math"/>
                            </a:rPr>
                            <m:t>cos</m:t>
                          </m:r>
                        </m:fName>
                        <m:e>
                          <m:d>
                            <m:dPr>
                              <m:ctrlPr>
                                <a:rPr lang="en-US" sz="2800" i="1" smtClean="0">
                                  <a:latin typeface="Cambria Math"/>
                                </a:rPr>
                              </m:ctrlPr>
                            </m:dPr>
                            <m:e>
                              <m:r>
                                <a:rPr lang="en-US" sz="2800" smtClean="0">
                                  <a:latin typeface="Cambria Math"/>
                                </a:rPr>
                                <m:t>3</m:t>
                              </m:r>
                              <m:r>
                                <a:rPr lang="en-US" sz="2800" smtClean="0">
                                  <a:latin typeface="Cambria Math"/>
                                </a:rPr>
                                <m:t>𝜔</m:t>
                              </m:r>
                              <m:r>
                                <a:rPr lang="en-US" sz="2800" smtClean="0">
                                  <a:latin typeface="Cambria Math"/>
                                </a:rPr>
                                <m:t>𝑡</m:t>
                              </m:r>
                            </m:e>
                          </m:d>
                        </m:e>
                      </m:func>
                      <m:r>
                        <a:rPr lang="en-US" sz="2800" smtClean="0">
                          <a:latin typeface="Cambria Math"/>
                        </a:rPr>
                        <m:t>+⋯</m:t>
                      </m:r>
                    </m:oMath>
                  </m:oMathPara>
                </a14:m>
                <a:endParaRPr lang="en-US" sz="2800" dirty="0" smtClean="0"/>
              </a:p>
              <a:p>
                <a:pPr marL="0" indent="0">
                  <a:buNone/>
                </a:pPr>
                <a:endParaRPr lang="en-US" sz="2800" dirty="0"/>
              </a:p>
              <a:p>
                <a:pPr marL="0" indent="0">
                  <a:buNone/>
                </a:pPr>
                <a:r>
                  <a:rPr lang="en-US" sz="2800" dirty="0" smtClean="0"/>
                  <a:t>Note that a DC term </a:t>
                </a:r>
                <a14:m>
                  <m:oMath xmlns="" xmlns:m="http://schemas.openxmlformats.org/officeDocument/2006/math">
                    <m:sSub>
                      <m:sSubPr>
                        <m:ctrlPr>
                          <a:rPr lang="en-US" sz="2800" i="1">
                            <a:latin typeface="Cambria Math"/>
                          </a:rPr>
                        </m:ctrlPr>
                      </m:sSubPr>
                      <m:e>
                        <m:r>
                          <a:rPr lang="en-US" sz="2800">
                            <a:latin typeface="Cambria Math"/>
                          </a:rPr>
                          <m:t>𝛾</m:t>
                        </m:r>
                      </m:e>
                      <m:sub>
                        <m:r>
                          <a:rPr lang="en-US" sz="2800">
                            <a:latin typeface="Cambria Math"/>
                          </a:rPr>
                          <m:t>1</m:t>
                        </m:r>
                      </m:sub>
                    </m:sSub>
                    <m:sSup>
                      <m:sSupPr>
                        <m:ctrlPr>
                          <a:rPr lang="en-US" sz="2800" i="1">
                            <a:latin typeface="Cambria Math"/>
                          </a:rPr>
                        </m:ctrlPr>
                      </m:sSupPr>
                      <m:e>
                        <m:r>
                          <a:rPr lang="en-US" sz="2800">
                            <a:latin typeface="Cambria Math"/>
                          </a:rPr>
                          <m:t>𝐴</m:t>
                        </m:r>
                      </m:e>
                      <m:sup>
                        <m:r>
                          <a:rPr lang="en-US" sz="2800">
                            <a:latin typeface="Cambria Math"/>
                          </a:rPr>
                          <m:t>2</m:t>
                        </m:r>
                      </m:sup>
                    </m:sSup>
                  </m:oMath>
                </a14:m>
                <a:r>
                  <a:rPr lang="en-US" sz="2800" dirty="0" smtClean="0"/>
                  <a:t> has appeared</a:t>
                </a:r>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xfrm>
                <a:off x="76200" y="1600200"/>
                <a:ext cx="8991600" cy="4967700"/>
              </a:xfrm>
              <a:blipFill rotWithShape="1">
                <a:blip r:embed="rId2"/>
                <a:stretch>
                  <a:fillRect l="-1424" t="-369"/>
                </a:stretch>
              </a:blipFill>
            </p:spPr>
            <p:txBody>
              <a:bodyPr/>
              <a:lstStyle/>
              <a:p>
                <a:r>
                  <a:rPr lang="en-US">
                    <a:noFill/>
                  </a:rPr>
                  <a:t> </a:t>
                </a:r>
              </a:p>
            </p:txBody>
          </p:sp>
        </mc:Fallback>
      </mc:AlternateContent>
    </p:spTree>
    <p:extLst>
      <p:ext uri="{BB962C8B-B14F-4D97-AF65-F5344CB8AC3E}">
        <p14:creationId xmlns:p14="http://schemas.microsoft.com/office/powerpoint/2010/main" val="26142577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Infrastructure</a:t>
            </a:r>
          </a:p>
        </p:txBody>
      </p:sp>
      <p:sp>
        <p:nvSpPr>
          <p:cNvPr id="4" name="Text Placeholder 3"/>
          <p:cNvSpPr>
            <a:spLocks noGrp="1"/>
          </p:cNvSpPr>
          <p:nvPr>
            <p:ph type="body" idx="1"/>
          </p:nvPr>
        </p:nvSpPr>
        <p:spPr/>
        <p:txBody>
          <a:bodyPr/>
          <a:lstStyle/>
          <a:p>
            <a:endParaRPr lang="en-US"/>
          </a:p>
        </p:txBody>
      </p:sp>
      <p:pic>
        <p:nvPicPr>
          <p:cNvPr id="1026" name="Picture 2" descr="C:\Users\mnelson\Dropbox\Masters Thesis work\RF System Block.png"/>
          <p:cNvPicPr>
            <a:picLocks noChangeAspect="1" noChangeArrowheads="1"/>
          </p:cNvPicPr>
          <p:nvPr/>
        </p:nvPicPr>
        <p:blipFill rotWithShape="1">
          <a:blip r:embed="rId2">
            <a:extLst>
              <a:ext uri="{28A0092B-C50C-407E-A947-70E740481C1C}">
                <a14:useLocalDpi xmlns:a14="http://schemas.microsoft.com/office/drawing/2010/main" val="0"/>
              </a:ext>
            </a:extLst>
          </a:blip>
          <a:srcRect l="5295" t="7838" r="8384" b="22072"/>
          <a:stretch/>
        </p:blipFill>
        <p:spPr bwMode="auto">
          <a:xfrm>
            <a:off x="304800" y="1371600"/>
            <a:ext cx="8744328"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00667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sz="2400" dirty="0" smtClean="0"/>
                  <a:t>Substitute Q into the equation</a:t>
                </a:r>
              </a:p>
              <a:p>
                <a:pPr marL="0" indent="0">
                  <a:buNone/>
                </a:pPr>
                <a:endParaRPr lang="en-US" sz="2400" dirty="0" smtClean="0"/>
              </a:p>
              <a:p>
                <a:pPr marL="0" indent="0" algn="ctr">
                  <a:buNone/>
                </a:pPr>
                <a14:m>
                  <m:oMath xmlns="" xmlns:m="http://schemas.openxmlformats.org/officeDocument/2006/math">
                    <m:r>
                      <a:rPr lang="en-US" sz="2400" b="0" i="1" smtClean="0">
                        <a:latin typeface="Cambria Math"/>
                      </a:rPr>
                      <m:t>𝑖</m:t>
                    </m:r>
                    <m:d>
                      <m:dPr>
                        <m:ctrlPr>
                          <a:rPr lang="en-US" sz="2400" b="0" i="1" smtClean="0">
                            <a:latin typeface="Cambria Math"/>
                          </a:rPr>
                        </m:ctrlPr>
                      </m:dPr>
                      <m:e>
                        <m:r>
                          <a:rPr lang="en-US" sz="2400" b="0" i="1" smtClean="0">
                            <a:latin typeface="Cambria Math"/>
                          </a:rPr>
                          <m:t>𝑡</m:t>
                        </m:r>
                      </m:e>
                    </m:d>
                    <m:r>
                      <a:rPr lang="en-US" sz="2400" b="0" i="1" smtClean="0">
                        <a:latin typeface="Cambria Math"/>
                      </a:rPr>
                      <m:t>=</m:t>
                    </m:r>
                    <m:r>
                      <a:rPr lang="en-US" sz="2400" b="0" i="1" smtClean="0">
                        <a:latin typeface="Cambria Math"/>
                      </a:rPr>
                      <m:t>𝐶</m:t>
                    </m:r>
                    <m:f>
                      <m:fPr>
                        <m:ctrlPr>
                          <a:rPr lang="en-US" sz="2400" b="0" i="1" smtClean="0">
                            <a:latin typeface="Cambria Math"/>
                          </a:rPr>
                        </m:ctrlPr>
                      </m:fPr>
                      <m:num>
                        <m:r>
                          <a:rPr lang="en-US" sz="2400" b="0" i="1" smtClean="0">
                            <a:latin typeface="Cambria Math"/>
                          </a:rPr>
                          <m:t>𝑑</m:t>
                        </m:r>
                        <m:sSub>
                          <m:sSubPr>
                            <m:ctrlPr>
                              <a:rPr lang="en-US" sz="2400" b="0" i="1" smtClean="0">
                                <a:latin typeface="Cambria Math"/>
                              </a:rPr>
                            </m:ctrlPr>
                          </m:sSubPr>
                          <m:e>
                            <m:r>
                              <a:rPr lang="en-US" sz="2400" b="0" i="1" smtClean="0">
                                <a:latin typeface="Cambria Math"/>
                              </a:rPr>
                              <m:t>𝑉</m:t>
                            </m:r>
                          </m:e>
                          <m:sub>
                            <m:r>
                              <a:rPr lang="en-US" sz="2400" b="0" i="1" smtClean="0">
                                <a:latin typeface="Cambria Math"/>
                              </a:rPr>
                              <m:t>𝑜𝑢𝑡</m:t>
                            </m:r>
                          </m:sub>
                        </m:sSub>
                      </m:num>
                      <m:den>
                        <m:r>
                          <a:rPr lang="en-US" sz="2400" b="0" i="1" smtClean="0">
                            <a:latin typeface="Cambria Math"/>
                          </a:rPr>
                          <m:t>𝑑𝑡</m:t>
                        </m:r>
                      </m:den>
                    </m:f>
                  </m:oMath>
                </a14:m>
                <a:r>
                  <a:rPr lang="en-US" sz="2400" dirty="0" smtClean="0"/>
                  <a:t>  </a:t>
                </a:r>
              </a:p>
              <a:p>
                <a:pPr marL="0" indent="0">
                  <a:buNone/>
                </a:pPr>
                <a:r>
                  <a:rPr lang="en-US" sz="2400" dirty="0" smtClean="0"/>
                  <a:t>now substitute V</a:t>
                </a:r>
              </a:p>
              <a:p>
                <a:pPr marL="0" indent="0">
                  <a:buNone/>
                </a:pPr>
                <a:endParaRPr lang="en-US" sz="2400"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b="0" i="1" smtClean="0">
                              <a:latin typeface="Cambria Math"/>
                            </a:rPr>
                            <m:t>𝑉</m:t>
                          </m:r>
                        </m:e>
                        <m:sub>
                          <m:r>
                            <a:rPr lang="en-US" sz="2400" b="0" i="1" smtClean="0">
                              <a:latin typeface="Cambria Math"/>
                            </a:rPr>
                            <m:t>𝑖𝑛</m:t>
                          </m:r>
                        </m:sub>
                      </m:sSub>
                      <m:d>
                        <m:dPr>
                          <m:ctrlPr>
                            <a:rPr lang="en-US" sz="2400" b="0" i="1" smtClean="0">
                              <a:latin typeface="Cambria Math"/>
                            </a:rPr>
                          </m:ctrlPr>
                        </m:dPr>
                        <m:e>
                          <m:r>
                            <a:rPr lang="en-US" sz="2400" b="0" i="1" smtClean="0">
                              <a:latin typeface="Cambria Math"/>
                            </a:rPr>
                            <m:t>𝑡</m:t>
                          </m:r>
                        </m:e>
                      </m:d>
                      <m:r>
                        <a:rPr lang="en-US" sz="2400" b="0" i="1" smtClean="0">
                          <a:latin typeface="Cambria Math"/>
                        </a:rPr>
                        <m:t>−</m:t>
                      </m:r>
                      <m:sSub>
                        <m:sSubPr>
                          <m:ctrlPr>
                            <a:rPr lang="en-US" sz="2400" b="0" i="1" smtClean="0">
                              <a:latin typeface="Cambria Math"/>
                            </a:rPr>
                          </m:ctrlPr>
                        </m:sSubPr>
                        <m:e>
                          <m:r>
                            <a:rPr lang="en-US" sz="2400" b="0" i="1" smtClean="0">
                              <a:latin typeface="Cambria Math"/>
                            </a:rPr>
                            <m:t>𝑉</m:t>
                          </m:r>
                        </m:e>
                        <m:sub>
                          <m:r>
                            <a:rPr lang="en-US" sz="2400" b="0" i="1" smtClean="0">
                              <a:latin typeface="Cambria Math"/>
                            </a:rPr>
                            <m:t>𝑜𝑢𝑡</m:t>
                          </m:r>
                        </m:sub>
                      </m:sSub>
                      <m:d>
                        <m:dPr>
                          <m:ctrlPr>
                            <a:rPr lang="en-US" sz="2400" b="0" i="1" smtClean="0">
                              <a:latin typeface="Cambria Math"/>
                            </a:rPr>
                          </m:ctrlPr>
                        </m:dPr>
                        <m:e>
                          <m:r>
                            <a:rPr lang="en-US" sz="2400" b="0" i="1" smtClean="0">
                              <a:latin typeface="Cambria Math"/>
                            </a:rPr>
                            <m:t>𝑡</m:t>
                          </m:r>
                        </m:e>
                      </m:d>
                      <m:r>
                        <a:rPr lang="en-US" sz="2400" b="0" i="1" smtClean="0">
                          <a:latin typeface="Cambria Math"/>
                        </a:rPr>
                        <m:t>=</m:t>
                      </m:r>
                      <m:r>
                        <a:rPr lang="en-US" sz="2400" b="0" i="1" smtClean="0">
                          <a:latin typeface="Cambria Math"/>
                        </a:rPr>
                        <m:t>𝑅𝐶</m:t>
                      </m:r>
                      <m:f>
                        <m:fPr>
                          <m:ctrlPr>
                            <a:rPr lang="en-US" sz="2400" b="0" i="1" smtClean="0">
                              <a:latin typeface="Cambria Math"/>
                            </a:rPr>
                          </m:ctrlPr>
                        </m:fPr>
                        <m:num>
                          <m:r>
                            <a:rPr lang="en-US" sz="2400" b="0" i="1" smtClean="0">
                              <a:latin typeface="Cambria Math"/>
                            </a:rPr>
                            <m:t>𝑑</m:t>
                          </m:r>
                          <m:sSub>
                            <m:sSubPr>
                              <m:ctrlPr>
                                <a:rPr lang="en-US" sz="2400" b="0" i="1" smtClean="0">
                                  <a:latin typeface="Cambria Math"/>
                                </a:rPr>
                              </m:ctrlPr>
                            </m:sSubPr>
                            <m:e>
                              <m:r>
                                <a:rPr lang="en-US" sz="2400" b="0" i="1" smtClean="0">
                                  <a:latin typeface="Cambria Math"/>
                                </a:rPr>
                                <m:t>𝑉</m:t>
                              </m:r>
                            </m:e>
                            <m:sub>
                              <m:r>
                                <a:rPr lang="en-US" sz="2400" b="0" i="1" smtClean="0">
                                  <a:latin typeface="Cambria Math"/>
                                </a:rPr>
                                <m:t>𝑜𝑢𝑡</m:t>
                              </m:r>
                            </m:sub>
                          </m:sSub>
                        </m:num>
                        <m:den>
                          <m:r>
                            <a:rPr lang="en-US" sz="2400" b="0" i="1" smtClean="0">
                              <a:latin typeface="Cambria Math"/>
                            </a:rPr>
                            <m:t>𝑑𝑡</m:t>
                          </m:r>
                        </m:den>
                      </m:f>
                    </m:oMath>
                  </m:oMathPara>
                </a14:m>
                <a:endParaRPr lang="en-US" sz="2400" dirty="0" smtClean="0"/>
              </a:p>
              <a:p>
                <a:pPr marL="0" indent="0">
                  <a:buNone/>
                </a:pPr>
                <a:endParaRPr lang="en-US" sz="2400" dirty="0" smtClean="0"/>
              </a:p>
              <a:p>
                <a:pPr marL="0" indent="0">
                  <a:buNone/>
                </a:pPr>
                <a:endParaRPr lang="en-US" sz="2400" dirty="0" smtClean="0"/>
              </a:p>
              <a:p>
                <a:pPr marL="285750" indent="-285750">
                  <a:buFont typeface="Arial" pitchFamily="34" charset="0"/>
                  <a:buChar char="•"/>
                </a:pPr>
                <a:endParaRPr lang="en-US" sz="2400" dirty="0" smtClean="0"/>
              </a:p>
              <a:p>
                <a:pPr marL="285750" indent="-285750">
                  <a:buFont typeface="Arial" pitchFamily="34" charset="0"/>
                  <a:buChar char="•"/>
                </a:pPr>
                <a:endParaRPr lang="en-US" sz="2400"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185" t="-123"/>
                </a:stretch>
              </a:blipFill>
            </p:spPr>
            <p:txBody>
              <a:bodyPr/>
              <a:lstStyle/>
              <a:p>
                <a:r>
                  <a:rPr lang="en-US">
                    <a:noFill/>
                  </a:rPr>
                  <a:t> </a:t>
                </a:r>
              </a:p>
            </p:txBody>
          </p:sp>
        </mc:Fallback>
      </mc:AlternateContent>
    </p:spTree>
    <p:extLst>
      <p:ext uri="{BB962C8B-B14F-4D97-AF65-F5344CB8AC3E}">
        <p14:creationId xmlns:p14="http://schemas.microsoft.com/office/powerpoint/2010/main" val="542080130"/>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Since we are in the digital domain, it needs to be discrete which we will represent as </a:t>
                </a:r>
                <a14:m>
                  <m:oMath xmlns="" xmlns:m="http://schemas.openxmlformats.org/officeDocument/2006/math">
                    <m:sSub>
                      <m:sSubPr>
                        <m:ctrlPr>
                          <a:rPr lang="en-US" i="1" smtClean="0">
                            <a:latin typeface="Cambria Math"/>
                          </a:rPr>
                        </m:ctrlPr>
                      </m:sSubPr>
                      <m:e>
                        <m:r>
                          <a:rPr lang="en-US" i="1">
                            <a:latin typeface="Cambria Math"/>
                            <a:ea typeface="Cambria Math"/>
                          </a:rPr>
                          <m:t>∆</m:t>
                        </m:r>
                      </m:e>
                      <m:sub>
                        <m:r>
                          <a:rPr lang="en-US" b="0" i="1" smtClean="0">
                            <a:latin typeface="Cambria Math"/>
                          </a:rPr>
                          <m:t>𝑡</m:t>
                        </m:r>
                      </m:sub>
                    </m:sSub>
                  </m:oMath>
                </a14:m>
                <a:r>
                  <a:rPr lang="en-US" dirty="0" smtClean="0"/>
                  <a:t> as the samples of </a:t>
                </a:r>
                <a14:m>
                  <m:oMath xmlns="" xmlns:m="http://schemas.openxmlformats.org/officeDocument/2006/math">
                    <m:sSub>
                      <m:sSubPr>
                        <m:ctrlPr>
                          <a:rPr lang="en-US" i="1" smtClean="0">
                            <a:latin typeface="Cambria Math"/>
                          </a:rPr>
                        </m:ctrlPr>
                      </m:sSubPr>
                      <m:e>
                        <m:r>
                          <a:rPr lang="en-US" b="0" i="1" smtClean="0">
                            <a:latin typeface="Cambria Math"/>
                          </a:rPr>
                          <m:t>𝑉</m:t>
                        </m:r>
                      </m:e>
                      <m:sub>
                        <m:r>
                          <a:rPr lang="en-US" b="0" i="1" smtClean="0">
                            <a:latin typeface="Cambria Math"/>
                          </a:rPr>
                          <m:t>𝑖𝑛</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2</m:t>
                        </m:r>
                      </m:sub>
                    </m:sSub>
                    <m:r>
                      <a:rPr lang="en-US" i="1">
                        <a:latin typeface="Cambria Math"/>
                        <a:ea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𝑛</m:t>
                        </m:r>
                      </m:sub>
                    </m:sSub>
                    <m:r>
                      <a:rPr lang="en-US" b="0" i="1" smtClean="0">
                        <a:latin typeface="Cambria Math"/>
                      </a:rPr>
                      <m:t>)</m:t>
                    </m:r>
                  </m:oMath>
                </a14:m>
                <a:r>
                  <a:rPr lang="en-US" dirty="0" smtClean="0"/>
                  <a:t> and </a:t>
                </a:r>
                <a14:m>
                  <m:oMath xmlns="" xmlns:m="http://schemas.openxmlformats.org/officeDocument/2006/math">
                    <m:sSub>
                      <m:sSubPr>
                        <m:ctrlPr>
                          <a:rPr lang="en-US" i="1">
                            <a:latin typeface="Cambria Math"/>
                          </a:rPr>
                        </m:ctrlPr>
                      </m:sSubPr>
                      <m:e>
                        <m:r>
                          <a:rPr lang="en-US" i="1">
                            <a:latin typeface="Cambria Math"/>
                          </a:rPr>
                          <m:t>𝑉</m:t>
                        </m:r>
                      </m:e>
                      <m:sub>
                        <m:r>
                          <a:rPr lang="en-US" b="0" i="1" smtClean="0">
                            <a:latin typeface="Cambria Math"/>
                          </a:rPr>
                          <m:t>𝑜𝑢𝑡</m:t>
                        </m:r>
                      </m:sub>
                    </m:sSub>
                    <m:r>
                      <a:rPr lang="en-US" i="1">
                        <a:latin typeface="Cambria Math"/>
                      </a:rPr>
                      <m:t>=(</m:t>
                    </m:r>
                    <m:sSub>
                      <m:sSubPr>
                        <m:ctrlPr>
                          <a:rPr lang="en-US" i="1">
                            <a:latin typeface="Cambria Math"/>
                          </a:rPr>
                        </m:ctrlPr>
                      </m:sSubPr>
                      <m:e>
                        <m:r>
                          <a:rPr lang="en-US" b="0" i="1" smtClean="0">
                            <a:latin typeface="Cambria Math"/>
                          </a:rPr>
                          <m:t>𝑦</m:t>
                        </m:r>
                      </m:e>
                      <m:sub>
                        <m:r>
                          <a:rPr lang="en-US" i="1">
                            <a:latin typeface="Cambria Math"/>
                          </a:rPr>
                          <m:t>1</m:t>
                        </m:r>
                      </m:sub>
                    </m:sSub>
                    <m:r>
                      <a:rPr lang="en-US" i="1">
                        <a:latin typeface="Cambria Math"/>
                      </a:rPr>
                      <m:t>,</m:t>
                    </m:r>
                    <m:sSub>
                      <m:sSubPr>
                        <m:ctrlPr>
                          <a:rPr lang="en-US" i="1">
                            <a:latin typeface="Cambria Math"/>
                          </a:rPr>
                        </m:ctrlPr>
                      </m:sSubPr>
                      <m:e>
                        <m:r>
                          <a:rPr lang="en-US" b="0" i="1" smtClean="0">
                            <a:latin typeface="Cambria Math"/>
                          </a:rPr>
                          <m:t>𝑦</m:t>
                        </m:r>
                      </m:e>
                      <m:sub>
                        <m:r>
                          <a:rPr lang="en-US" i="1">
                            <a:latin typeface="Cambria Math"/>
                          </a:rPr>
                          <m:t>2</m:t>
                        </m:r>
                      </m:sub>
                    </m:sSub>
                    <m:r>
                      <a:rPr lang="en-US" i="1">
                        <a:latin typeface="Cambria Math"/>
                        <a:ea typeface="Cambria Math"/>
                      </a:rPr>
                      <m:t>⋯</m:t>
                    </m:r>
                    <m:sSub>
                      <m:sSubPr>
                        <m:ctrlPr>
                          <a:rPr lang="en-US" i="1">
                            <a:latin typeface="Cambria Math"/>
                          </a:rPr>
                        </m:ctrlPr>
                      </m:sSubPr>
                      <m:e>
                        <m:r>
                          <a:rPr lang="en-US" b="0" i="1" smtClean="0">
                            <a:latin typeface="Cambria Math"/>
                          </a:rPr>
                          <m:t>𝑦</m:t>
                        </m:r>
                      </m:e>
                      <m:sub>
                        <m:r>
                          <a:rPr lang="en-US" i="1">
                            <a:latin typeface="Cambria Math"/>
                          </a:rPr>
                          <m:t>𝑛</m:t>
                        </m:r>
                      </m:sub>
                    </m:sSub>
                    <m:r>
                      <a:rPr lang="en-US" i="1">
                        <a:latin typeface="Cambria Math"/>
                      </a:rPr>
                      <m:t>)</m:t>
                    </m:r>
                  </m:oMath>
                </a14:m>
                <a:endParaRPr lang="en-US" dirty="0" smtClean="0"/>
              </a:p>
              <a:p>
                <a:pPr marL="0" indent="0">
                  <a:buNone/>
                </a:pPr>
                <a:endParaRPr lang="en-US" dirty="0" smtClean="0"/>
              </a:p>
              <a:p>
                <a:pPr marL="0" indent="0">
                  <a:buNone/>
                </a:pPr>
                <a:r>
                  <a:rPr lang="en-US" dirty="0" smtClean="0"/>
                  <a:t>Now substitute</a:t>
                </a:r>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r>
                        <a:rPr lang="en-US" b="0" i="1" smtClean="0">
                          <a:latin typeface="Cambria Math"/>
                        </a:rPr>
                        <m:t>𝑅𝐶</m:t>
                      </m:r>
                      <m:f>
                        <m:fPr>
                          <m:ctrlPr>
                            <a:rPr lang="en-US" b="0" i="1" smtClean="0">
                              <a:latin typeface="Cambria Math"/>
                            </a:rPr>
                          </m:ctrlPr>
                        </m:fPr>
                        <m:num>
                          <m:sSub>
                            <m:sSubPr>
                              <m:ctrlPr>
                                <a:rPr lang="en-US" b="0"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r>
                                <a:rPr lang="en-US" b="0" i="1" smtClean="0">
                                  <a:latin typeface="Cambria Math"/>
                                </a:rPr>
                                <m:t>−1</m:t>
                              </m:r>
                            </m:sub>
                          </m:sSub>
                        </m:num>
                        <m:den>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oMath>
                  </m:oMathPara>
                </a14:m>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r="-593"/>
                </a:stretch>
              </a:blipFill>
            </p:spPr>
            <p:txBody>
              <a:bodyPr/>
              <a:lstStyle/>
              <a:p>
                <a:r>
                  <a:rPr lang="en-US">
                    <a:noFill/>
                  </a:rPr>
                  <a:t> </a:t>
                </a:r>
              </a:p>
            </p:txBody>
          </p:sp>
        </mc:Fallback>
      </mc:AlternateContent>
    </p:spTree>
    <p:extLst>
      <p:ext uri="{BB962C8B-B14F-4D97-AF65-F5344CB8AC3E}">
        <p14:creationId xmlns:p14="http://schemas.microsoft.com/office/powerpoint/2010/main" val="666108661"/>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r>
                  <a:rPr lang="en-US" dirty="0" smtClean="0"/>
                  <a:t>Now rearrange which gives us the recurrence relation</a:t>
                </a:r>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𝑥</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r>
                        <a:rPr lang="en-US" b="0" i="1" smtClean="0">
                          <a:latin typeface="Cambria Math"/>
                        </a:rPr>
                        <m:t>𝑅𝐶</m:t>
                      </m:r>
                      <m:f>
                        <m:fPr>
                          <m:ctrlPr>
                            <a:rPr lang="en-US" b="0" i="1" smtClean="0">
                              <a:latin typeface="Cambria Math"/>
                            </a:rPr>
                          </m:ctrlPr>
                        </m:fPr>
                        <m:num>
                          <m:sSub>
                            <m:sSubPr>
                              <m:ctrlPr>
                                <a:rPr lang="en-US" b="0"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r>
                                <a:rPr lang="en-US" b="0" i="1" smtClean="0">
                                  <a:latin typeface="Cambria Math"/>
                                </a:rPr>
                                <m:t>−1</m:t>
                              </m:r>
                            </m:sub>
                          </m:sSub>
                        </m:num>
                        <m:den>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oMath>
                  </m:oMathPara>
                </a14:m>
                <a:endParaRPr lang="en-US"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r>
                            <a:rPr lang="en-US" b="0" i="1" smtClean="0">
                              <a:latin typeface="Cambria Math"/>
                            </a:rPr>
                            <m:t>−1</m:t>
                          </m:r>
                        </m:sub>
                      </m:sSub>
                      <m:d>
                        <m:dPr>
                          <m:ctrlPr>
                            <a:rPr lang="en-US" b="0" i="1" smtClean="0">
                              <a:latin typeface="Cambria Math"/>
                            </a:rPr>
                          </m:ctrlPr>
                        </m:dPr>
                        <m:e>
                          <m:f>
                            <m:fPr>
                              <m:ctrlPr>
                                <a:rPr lang="en-US" b="0" i="1" smtClean="0">
                                  <a:latin typeface="Cambria Math"/>
                                </a:rPr>
                              </m:ctrlPr>
                            </m:fPr>
                            <m:num>
                              <m:r>
                                <a:rPr lang="en-US" b="0" i="1" smtClean="0">
                                  <a:latin typeface="Cambria Math"/>
                                </a:rPr>
                                <m:t>𝑅𝐶</m:t>
                              </m:r>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oMath>
                  </m:oMathPara>
                </a14:m>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t="-614"/>
                </a:stretch>
              </a:blipFill>
            </p:spPr>
            <p:txBody>
              <a:bodyPr/>
              <a:lstStyle/>
              <a:p>
                <a:r>
                  <a:rPr lang="en-US">
                    <a:noFill/>
                  </a:rPr>
                  <a:t> </a:t>
                </a:r>
              </a:p>
            </p:txBody>
          </p:sp>
        </mc:Fallback>
      </mc:AlternateContent>
    </p:spTree>
    <p:extLst>
      <p:ext uri="{BB962C8B-B14F-4D97-AF65-F5344CB8AC3E}">
        <p14:creationId xmlns:p14="http://schemas.microsoft.com/office/powerpoint/2010/main" val="40323444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hape 148"/>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4000" dirty="0" smtClean="0">
                <a:solidFill>
                  <a:schemeClr val="bg1"/>
                </a:solidFill>
                <a:sym typeface="Georgia" pitchFamily="18" charset="0"/>
              </a:rPr>
              <a:t>Software Defined Radio</a:t>
            </a:r>
          </a:p>
        </p:txBody>
      </p:sp>
      <p:sp>
        <p:nvSpPr>
          <p:cNvPr id="149" name="Shape 149"/>
          <p:cNvSpPr txBox="1">
            <a:spLocks noGrp="1"/>
          </p:cNvSpPr>
          <p:nvPr>
            <p:ph type="body" idx="1"/>
          </p:nvPr>
        </p:nvSpPr>
        <p:spPr/>
        <p:txBody>
          <a:bodyPr/>
          <a:lstStyle/>
          <a:p>
            <a:r>
              <a:rPr lang="en" dirty="0" smtClean="0">
                <a:sym typeface="Georgia"/>
              </a:rPr>
              <a:t>N200 Specs</a:t>
            </a:r>
          </a:p>
          <a:p>
            <a:r>
              <a:rPr lang="en" dirty="0" smtClean="0">
                <a:sym typeface="Georgia"/>
              </a:rPr>
              <a:t>Ettus USRP N200 Unit</a:t>
            </a:r>
          </a:p>
          <a:p>
            <a:pPr lvl="1"/>
            <a:r>
              <a:rPr lang="en" dirty="0" smtClean="0">
                <a:sym typeface="Georgia"/>
              </a:rPr>
              <a:t>Up to 50 MHz BW on RX</a:t>
            </a:r>
          </a:p>
          <a:p>
            <a:r>
              <a:rPr lang="en" dirty="0" smtClean="0">
                <a:sym typeface="Georgia"/>
              </a:rPr>
              <a:t>1 Gbps interface</a:t>
            </a:r>
          </a:p>
          <a:p>
            <a:r>
              <a:rPr lang="en" dirty="0" smtClean="0">
                <a:sym typeface="Georgia"/>
              </a:rPr>
              <a:t>DBSRX2 Daughter board</a:t>
            </a:r>
          </a:p>
          <a:p>
            <a:pPr lvl="1"/>
            <a:r>
              <a:rPr lang="en" dirty="0" smtClean="0">
                <a:sym typeface="Georgia"/>
              </a:rPr>
              <a:t>800 MHz to 2350 MHz receive</a:t>
            </a:r>
          </a:p>
          <a:p>
            <a:pPr lvl="1"/>
            <a:r>
              <a:rPr lang="en" dirty="0" smtClean="0">
                <a:sym typeface="Georgia"/>
              </a:rPr>
              <a:t>We listen at 1.4 GHz</a:t>
            </a:r>
          </a:p>
          <a:p>
            <a:pPr lvl="1"/>
            <a:r>
              <a:rPr lang="en" dirty="0" smtClean="0">
                <a:sym typeface="Georgia"/>
              </a:rPr>
              <a:t>Noise Figure of 5 dB</a:t>
            </a:r>
            <a:endParaRPr lang="en" dirty="0">
              <a:sym typeface="Georgia"/>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hape 355"/>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4000" dirty="0" smtClean="0">
                <a:solidFill>
                  <a:schemeClr val="bg1"/>
                </a:solidFill>
                <a:sym typeface="Georgia" pitchFamily="18" charset="0"/>
              </a:rPr>
              <a:t>Software Defined Radio</a:t>
            </a:r>
          </a:p>
        </p:txBody>
      </p:sp>
      <p:sp>
        <p:nvSpPr>
          <p:cNvPr id="56324" name="Shape 357"/>
          <p:cNvSpPr>
            <a:spLocks noChangeArrowheads="1"/>
          </p:cNvSpPr>
          <p:nvPr/>
        </p:nvSpPr>
        <p:spPr bwMode="auto">
          <a:xfrm>
            <a:off x="1143000" y="1676400"/>
            <a:ext cx="6464300" cy="4848225"/>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hape 235"/>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4000" dirty="0" smtClean="0">
                <a:solidFill>
                  <a:schemeClr val="bg1"/>
                </a:solidFill>
                <a:sym typeface="Georgia" pitchFamily="18" charset="0"/>
              </a:rPr>
              <a:t>Square Law detector</a:t>
            </a:r>
          </a:p>
        </p:txBody>
      </p:sp>
      <p:sp>
        <p:nvSpPr>
          <p:cNvPr id="236" name="Shape 236"/>
          <p:cNvSpPr txBox="1">
            <a:spLocks noGrp="1"/>
          </p:cNvSpPr>
          <p:nvPr>
            <p:ph type="body" idx="1"/>
          </p:nvPr>
        </p:nvSpPr>
        <p:spPr/>
        <p:txBody>
          <a:bodyPr/>
          <a:lstStyle/>
          <a:p>
            <a:pPr marL="0" indent="0">
              <a:buNone/>
            </a:pPr>
            <a:r>
              <a:rPr lang="en" dirty="0" smtClean="0">
                <a:sym typeface="Georgia"/>
              </a:rPr>
              <a:t>Analog Devices ADL5902 Square-law detector</a:t>
            </a:r>
          </a:p>
          <a:p>
            <a:endParaRPr lang="en" dirty="0">
              <a:sym typeface="Georgia"/>
            </a:endParaRPr>
          </a:p>
        </p:txBody>
      </p:sp>
      <p:sp>
        <p:nvSpPr>
          <p:cNvPr id="37892" name="Shape 237"/>
          <p:cNvSpPr>
            <a:spLocks noChangeArrowheads="1"/>
          </p:cNvSpPr>
          <p:nvPr/>
        </p:nvSpPr>
        <p:spPr bwMode="auto">
          <a:xfrm>
            <a:off x="1828800" y="2286000"/>
            <a:ext cx="5867400" cy="436245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Radiometer theory</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Radiometers measure power</a:t>
            </a:r>
          </a:p>
          <a:p>
            <a:r>
              <a:rPr lang="en-US" sz="3800" dirty="0" smtClean="0"/>
              <a:t>Specifically radiometers measure the total noise power</a:t>
            </a:r>
          </a:p>
          <a:p>
            <a:r>
              <a:rPr lang="en-US" sz="3800" dirty="0" smtClean="0"/>
              <a:t>The total noise power measured can be converted to a noise temperature</a:t>
            </a:r>
          </a:p>
          <a:p>
            <a:r>
              <a:rPr lang="en-US" sz="3800" dirty="0" smtClean="0"/>
              <a:t>This information can be used for remote sensing</a:t>
            </a:r>
          </a:p>
          <a:p>
            <a:endParaRPr lang="en-US" sz="3800" dirty="0" smtClean="0"/>
          </a:p>
        </p:txBody>
      </p:sp>
    </p:spTree>
    <p:extLst>
      <p:ext uri="{BB962C8B-B14F-4D97-AF65-F5344CB8AC3E}">
        <p14:creationId xmlns:p14="http://schemas.microsoft.com/office/powerpoint/2010/main" val="67248571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ape 268"/>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4400" dirty="0" smtClean="0">
                <a:solidFill>
                  <a:schemeClr val="bg1"/>
                </a:solidFill>
                <a:sym typeface="Georgia" pitchFamily="18" charset="0"/>
              </a:rPr>
              <a:t>Square Law detector</a:t>
            </a:r>
          </a:p>
        </p:txBody>
      </p:sp>
      <p:sp>
        <p:nvSpPr>
          <p:cNvPr id="43011" name="Shape 269"/>
          <p:cNvSpPr txBox="1">
            <a:spLocks noGrp="1"/>
          </p:cNvSpPr>
          <p:nvPr>
            <p:ph type="body" idx="1"/>
          </p:nvPr>
        </p:nvSpPr>
        <p:spPr/>
        <p:txBody>
          <a:bodyPr/>
          <a:lstStyle>
            <a:lvl1pPr marL="457200" indent="-419100">
              <a:defRPr sz="1400">
                <a:solidFill>
                  <a:srgbClr val="000000"/>
                </a:solidFill>
                <a:latin typeface="Arial" charset="0"/>
                <a:cs typeface="Arial" charset="0"/>
                <a:sym typeface="Arial" charset="0"/>
              </a:defRPr>
            </a:lvl1pPr>
            <a:lvl2pPr>
              <a:defRPr sz="1400">
                <a:solidFill>
                  <a:srgbClr val="000000"/>
                </a:solidFill>
                <a:latin typeface="Arial" charset="0"/>
                <a:cs typeface="Arial" charset="0"/>
                <a:sym typeface="Arial" charset="0"/>
              </a:defRPr>
            </a:lvl2pPr>
            <a:lvl3pPr>
              <a:defRPr sz="1400">
                <a:solidFill>
                  <a:srgbClr val="000000"/>
                </a:solidFill>
                <a:latin typeface="Arial" charset="0"/>
                <a:cs typeface="Arial" charset="0"/>
                <a:sym typeface="Arial" charset="0"/>
              </a:defRPr>
            </a:lvl3pPr>
            <a:lvl4pPr>
              <a:defRPr sz="1400">
                <a:solidFill>
                  <a:srgbClr val="000000"/>
                </a:solidFill>
                <a:latin typeface="Arial" charset="0"/>
                <a:cs typeface="Arial" charset="0"/>
                <a:sym typeface="Arial" charset="0"/>
              </a:defRPr>
            </a:lvl4pPr>
            <a:lvl5pPr>
              <a:defRPr sz="1400">
                <a:solidFill>
                  <a:srgbClr val="000000"/>
                </a:solidFill>
                <a:latin typeface="Arial" charset="0"/>
                <a:cs typeface="Arial" charset="0"/>
                <a:sym typeface="Arial" charset="0"/>
              </a:defRPr>
            </a:lvl5pPr>
            <a:lvl6pPr marL="2514600" indent="-228600" eaLnBrk="0" fontAlgn="base" hangingPunct="0">
              <a:spcBef>
                <a:spcPct val="0"/>
              </a:spcBef>
              <a:spcAft>
                <a:spcPct val="0"/>
              </a:spcAft>
              <a:defRPr sz="1400">
                <a:solidFill>
                  <a:srgbClr val="000000"/>
                </a:solidFill>
                <a:latin typeface="Arial" charset="0"/>
                <a:cs typeface="Arial" charset="0"/>
                <a:sym typeface="Arial" charset="0"/>
              </a:defRPr>
            </a:lvl6pPr>
            <a:lvl7pPr marL="2971800" indent="-228600" eaLnBrk="0" fontAlgn="base" hangingPunct="0">
              <a:spcBef>
                <a:spcPct val="0"/>
              </a:spcBef>
              <a:spcAft>
                <a:spcPct val="0"/>
              </a:spcAft>
              <a:defRPr sz="1400">
                <a:solidFill>
                  <a:srgbClr val="000000"/>
                </a:solidFill>
                <a:latin typeface="Arial" charset="0"/>
                <a:cs typeface="Arial" charset="0"/>
                <a:sym typeface="Arial" charset="0"/>
              </a:defRPr>
            </a:lvl7pPr>
            <a:lvl8pPr marL="3429000" indent="-228600" eaLnBrk="0" fontAlgn="base" hangingPunct="0">
              <a:spcBef>
                <a:spcPct val="0"/>
              </a:spcBef>
              <a:spcAft>
                <a:spcPct val="0"/>
              </a:spcAft>
              <a:defRPr sz="1400">
                <a:solidFill>
                  <a:srgbClr val="000000"/>
                </a:solidFill>
                <a:latin typeface="Arial" charset="0"/>
                <a:cs typeface="Arial" charset="0"/>
                <a:sym typeface="Arial" charset="0"/>
              </a:defRPr>
            </a:lvl8pPr>
            <a:lvl9pPr marL="3886200" indent="-228600" eaLnBrk="0" fontAlgn="base" hangingPunct="0">
              <a:spcBef>
                <a:spcPct val="0"/>
              </a:spcBef>
              <a:spcAft>
                <a:spcPct val="0"/>
              </a:spcAft>
              <a:defRPr sz="1400">
                <a:solidFill>
                  <a:srgbClr val="000000"/>
                </a:solidFill>
                <a:latin typeface="Arial" charset="0"/>
                <a:cs typeface="Arial" charset="0"/>
                <a:sym typeface="Arial" charset="0"/>
              </a:defRPr>
            </a:lvl9pPr>
          </a:lstStyle>
          <a:p>
            <a:pPr marL="38100" indent="0">
              <a:buNone/>
            </a:pPr>
            <a:r>
              <a:rPr lang="en-US" sz="2800" dirty="0" smtClean="0">
                <a:sym typeface="Georgia" pitchFamily="18" charset="0"/>
              </a:rPr>
              <a:t>Tested linearity of the square law detector</a:t>
            </a:r>
          </a:p>
        </p:txBody>
      </p:sp>
      <p:sp>
        <p:nvSpPr>
          <p:cNvPr id="43012" name="Shape 270"/>
          <p:cNvSpPr>
            <a:spLocks noChangeArrowheads="1"/>
          </p:cNvSpPr>
          <p:nvPr/>
        </p:nvSpPr>
        <p:spPr bwMode="auto">
          <a:xfrm>
            <a:off x="766763" y="2271713"/>
            <a:ext cx="7610475" cy="4456112"/>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ape 242"/>
          <p:cNvSpPr txBox="1">
            <a:spLocks noGrp="1"/>
          </p:cNvSpPr>
          <p:nvPr>
            <p:ph type="title"/>
          </p:nvPr>
        </p:nvSpPr>
        <p:spPr/>
        <p:txBody>
          <a:bodyPr/>
          <a:lstStyle>
            <a:lvl1pPr indent="304800">
              <a:defRPr sz="1400">
                <a:solidFill>
                  <a:srgbClr val="000000"/>
                </a:solidFill>
                <a:latin typeface="Arial" charset="0"/>
                <a:cs typeface="Arial" charset="0"/>
                <a:sym typeface="Arial" charset="0"/>
              </a:defRPr>
            </a:lvl1pPr>
            <a:lvl2pPr indent="304800">
              <a:defRPr sz="1400">
                <a:solidFill>
                  <a:srgbClr val="000000"/>
                </a:solidFill>
                <a:latin typeface="Arial" charset="0"/>
                <a:cs typeface="Arial" charset="0"/>
                <a:sym typeface="Arial" charset="0"/>
              </a:defRPr>
            </a:lvl2pPr>
            <a:lvl3pPr indent="304800"/>
            <a:lvl4pPr indent="304800"/>
            <a:lvl5pPr indent="304800"/>
            <a:lvl6pPr indent="304800"/>
            <a:lvl7pPr indent="304800"/>
            <a:lvl8pPr indent="304800"/>
            <a:lvl9pPr indent="304800"/>
          </a:lstStyle>
          <a:p>
            <a:r>
              <a:rPr lang="en-US" sz="4400" dirty="0" smtClean="0">
                <a:solidFill>
                  <a:schemeClr val="bg1"/>
                </a:solidFill>
                <a:sym typeface="Georgia" pitchFamily="18" charset="0"/>
              </a:rPr>
              <a:t>Square Law detector</a:t>
            </a:r>
          </a:p>
        </p:txBody>
      </p:sp>
      <p:sp>
        <p:nvSpPr>
          <p:cNvPr id="243" name="Shape 243"/>
          <p:cNvSpPr txBox="1">
            <a:spLocks noGrp="1"/>
          </p:cNvSpPr>
          <p:nvPr>
            <p:ph type="body" idx="1"/>
          </p:nvPr>
        </p:nvSpPr>
        <p:spPr/>
        <p:txBody>
          <a:bodyPr/>
          <a:lstStyle/>
          <a:p>
            <a:pPr marL="0" indent="0">
              <a:buNone/>
            </a:pPr>
            <a:r>
              <a:rPr lang="en" dirty="0" smtClean="0">
                <a:sym typeface="Georgia"/>
              </a:rPr>
              <a:t>Analog Devices ADL5902 Square-law detector</a:t>
            </a:r>
          </a:p>
          <a:p>
            <a:endParaRPr lang="en" dirty="0">
              <a:sym typeface="Georgia"/>
            </a:endParaRPr>
          </a:p>
        </p:txBody>
      </p:sp>
      <p:sp>
        <p:nvSpPr>
          <p:cNvPr id="38916" name="Shape 244"/>
          <p:cNvSpPr>
            <a:spLocks noChangeArrowheads="1"/>
          </p:cNvSpPr>
          <p:nvPr/>
        </p:nvSpPr>
        <p:spPr bwMode="auto">
          <a:xfrm>
            <a:off x="2133600" y="2667001"/>
            <a:ext cx="5081588" cy="3900488"/>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EE 518 Lab</a:t>
            </a:r>
            <a:endParaRPr lang="en-US" dirty="0"/>
          </a:p>
        </p:txBody>
      </p:sp>
      <p:sp>
        <p:nvSpPr>
          <p:cNvPr id="2" name="Content Placeholder 1"/>
          <p:cNvSpPr>
            <a:spLocks noGrp="1"/>
          </p:cNvSpPr>
          <p:nvPr>
            <p:ph type="body" idx="1"/>
          </p:nvPr>
        </p:nvSpPr>
        <p:spPr/>
        <p:txBody>
          <a:bodyPr/>
          <a:lstStyle/>
          <a:p>
            <a:r>
              <a:rPr lang="en-US" dirty="0" smtClean="0"/>
              <a:t>The first “real” test of the square-law detector</a:t>
            </a:r>
          </a:p>
          <a:p>
            <a:pPr marL="285750" indent="-285750">
              <a:buFont typeface="Arial" pitchFamily="34" charset="0"/>
              <a:buChar char="•"/>
            </a:pPr>
            <a:r>
              <a:rPr lang="en-US" dirty="0" smtClean="0"/>
              <a:t>ADL5902 measured RF power</a:t>
            </a:r>
          </a:p>
          <a:p>
            <a:pPr marL="285750" indent="-285750">
              <a:buFont typeface="Arial" pitchFamily="34" charset="0"/>
              <a:buChar char="•"/>
            </a:pPr>
            <a:r>
              <a:rPr lang="en-US" dirty="0" smtClean="0"/>
              <a:t>Analog signal sent to PIC32 A/D converter</a:t>
            </a:r>
          </a:p>
          <a:p>
            <a:pPr marL="457200" lvl="1" indent="-285750"/>
            <a:r>
              <a:rPr lang="en-US" dirty="0" smtClean="0"/>
              <a:t>10-bit resolution</a:t>
            </a:r>
          </a:p>
          <a:p>
            <a:pPr marL="457200" lvl="1" indent="-285750"/>
            <a:r>
              <a:rPr lang="en-US" dirty="0" smtClean="0"/>
              <a:t>Sample rate ~ 100 kHz</a:t>
            </a:r>
          </a:p>
          <a:p>
            <a:pPr marL="285750" indent="-285750">
              <a:buFont typeface="Arial" pitchFamily="34" charset="0"/>
              <a:buChar char="•"/>
            </a:pPr>
            <a:r>
              <a:rPr lang="en-US" dirty="0" smtClean="0"/>
              <a:t>PIC32 processed and sent A/D values</a:t>
            </a:r>
          </a:p>
          <a:p>
            <a:pPr marL="457200" lvl="1" indent="-285750"/>
            <a:r>
              <a:rPr lang="en-US" dirty="0" smtClean="0"/>
              <a:t>Used </a:t>
            </a:r>
            <a:r>
              <a:rPr lang="en-US" dirty="0" err="1" smtClean="0"/>
              <a:t>xBee</a:t>
            </a:r>
            <a:r>
              <a:rPr lang="en-US" dirty="0" smtClean="0"/>
              <a:t> to send to laptop</a:t>
            </a:r>
          </a:p>
        </p:txBody>
      </p:sp>
      <p:pic>
        <p:nvPicPr>
          <p:cNvPr id="107522" name="Picture 2" descr="C:\Users\matgyver\Documents\My Dropbox\Masters Thesis work\Digital system block.png"/>
          <p:cNvPicPr>
            <a:picLocks noChangeAspect="1" noChangeArrowheads="1"/>
          </p:cNvPicPr>
          <p:nvPr/>
        </p:nvPicPr>
        <p:blipFill rotWithShape="1">
          <a:blip r:embed="rId2">
            <a:extLst>
              <a:ext uri="{28A0092B-C50C-407E-A947-70E740481C1C}">
                <a14:useLocalDpi xmlns:a14="http://schemas.microsoft.com/office/drawing/2010/main" val="0"/>
              </a:ext>
            </a:extLst>
          </a:blip>
          <a:srcRect l="3377" t="46054" r="51258" b="7702"/>
          <a:stretch/>
        </p:blipFill>
        <p:spPr bwMode="auto">
          <a:xfrm>
            <a:off x="5257800" y="3124200"/>
            <a:ext cx="3692310" cy="2908427"/>
          </a:xfrm>
          <a:prstGeom prst="rect">
            <a:avLst/>
          </a:prstGeom>
          <a:noFill/>
          <a:ln>
            <a:noFill/>
          </a:ln>
        </p:spPr>
      </p:pic>
    </p:spTree>
    <p:extLst>
      <p:ext uri="{BB962C8B-B14F-4D97-AF65-F5344CB8AC3E}">
        <p14:creationId xmlns:p14="http://schemas.microsoft.com/office/powerpoint/2010/main" val="184918576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Infrastructure</a:t>
            </a:r>
          </a:p>
        </p:txBody>
      </p:sp>
      <p:sp>
        <p:nvSpPr>
          <p:cNvPr id="2" name="Content Placeholder 1"/>
          <p:cNvSpPr>
            <a:spLocks noGrp="1"/>
          </p:cNvSpPr>
          <p:nvPr>
            <p:ph type="body" idx="1"/>
          </p:nvPr>
        </p:nvSpPr>
        <p:spPr/>
        <p:txBody>
          <a:bodyPr/>
          <a:lstStyle/>
          <a:p>
            <a:r>
              <a:rPr lang="en-US" dirty="0" smtClean="0"/>
              <a:t>Current RF Front End</a:t>
            </a:r>
          </a:p>
          <a:p>
            <a:r>
              <a:rPr lang="en-US" dirty="0" smtClean="0"/>
              <a:t>~ NF of 3.67 dB (~ 385 K)</a:t>
            </a:r>
          </a:p>
          <a:p>
            <a:pPr lvl="1"/>
            <a:r>
              <a:rPr lang="en-US" dirty="0" smtClean="0"/>
              <a:t>This includes antenna and all filters and LNAs</a:t>
            </a:r>
          </a:p>
          <a:p>
            <a:pPr lvl="1"/>
            <a:r>
              <a:rPr lang="en-US" dirty="0" smtClean="0"/>
              <a:t>Data provided by University of Michigan</a:t>
            </a:r>
          </a:p>
          <a:p>
            <a:r>
              <a:rPr lang="en-US" dirty="0" smtClean="0"/>
              <a:t>Total amplification of 71.4 dB</a:t>
            </a:r>
          </a:p>
          <a:p>
            <a:r>
              <a:rPr lang="en-US" dirty="0" smtClean="0"/>
              <a:t>Also note, the Power Divider will add another ~21 K to the system </a:t>
            </a:r>
          </a:p>
          <a:p>
            <a:endParaRPr lang="en-US" dirty="0" smtClean="0"/>
          </a:p>
          <a:p>
            <a:endParaRPr lang="en-US" dirty="0" smtClean="0"/>
          </a:p>
        </p:txBody>
      </p:sp>
    </p:spTree>
    <p:extLst>
      <p:ext uri="{BB962C8B-B14F-4D97-AF65-F5344CB8AC3E}">
        <p14:creationId xmlns:p14="http://schemas.microsoft.com/office/powerpoint/2010/main" val="346618292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EE 518 Lab</a:t>
            </a:r>
            <a:endParaRPr lang="en-US" dirty="0"/>
          </a:p>
        </p:txBody>
      </p:sp>
      <p:pic>
        <p:nvPicPr>
          <p:cNvPr id="1095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688" y="1676400"/>
            <a:ext cx="8065912" cy="4987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7202418"/>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EE 518 Lab</a:t>
            </a:r>
            <a:endParaRPr lang="en-US" dirty="0"/>
          </a:p>
        </p:txBody>
      </p:sp>
      <p:sp>
        <p:nvSpPr>
          <p:cNvPr id="4" name="Shape 98"/>
          <p:cNvSpPr>
            <a:spLocks noChangeArrowheads="1"/>
          </p:cNvSpPr>
          <p:nvPr/>
        </p:nvSpPr>
        <p:spPr bwMode="auto">
          <a:xfrm>
            <a:off x="1008063" y="2057400"/>
            <a:ext cx="7127875" cy="4406900"/>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17224623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EE 518 Lab</a:t>
            </a:r>
            <a:endParaRPr lang="en-US" dirty="0"/>
          </a:p>
        </p:txBody>
      </p:sp>
      <p:sp>
        <p:nvSpPr>
          <p:cNvPr id="4" name="Shape 105"/>
          <p:cNvSpPr>
            <a:spLocks noChangeArrowheads="1"/>
          </p:cNvSpPr>
          <p:nvPr/>
        </p:nvSpPr>
        <p:spPr bwMode="auto">
          <a:xfrm>
            <a:off x="914400" y="1752600"/>
            <a:ext cx="7848600" cy="4751388"/>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3333218029"/>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dirty="0" smtClean="0"/>
              <a:t>Results – N200</a:t>
            </a:r>
          </a:p>
        </p:txBody>
      </p:sp>
      <p:pic>
        <p:nvPicPr>
          <p:cNvPr id="4" name="Q5JRK4UeCZY?version=3&amp;hl=en_US&amp;rel=0"/>
          <p:cNvPicPr>
            <a:picLocks noRot="1" noChangeAspect="1"/>
          </p:cNvPicPr>
          <p:nvPr>
            <a:quickTimeFile r:link="rId1"/>
          </p:nvPr>
        </p:nvPicPr>
        <p:blipFill>
          <a:blip r:embed="rId3"/>
          <a:stretch>
            <a:fillRect/>
          </a:stretch>
        </p:blipFill>
        <p:spPr>
          <a:xfrm>
            <a:off x="1524000" y="2256295"/>
            <a:ext cx="5638800" cy="4229100"/>
          </a:xfrm>
          <a:prstGeom prst="rect">
            <a:avLst/>
          </a:prstGeom>
        </p:spPr>
      </p:pic>
    </p:spTree>
    <p:extLst>
      <p:ext uri="{BB962C8B-B14F-4D97-AF65-F5344CB8AC3E}">
        <p14:creationId xmlns:p14="http://schemas.microsoft.com/office/powerpoint/2010/main" val="33680781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sz="2400" dirty="0" smtClean="0"/>
              <a:t>Results – N200</a:t>
            </a:r>
          </a:p>
          <a:p>
            <a:r>
              <a:rPr lang="en-US" sz="2400" dirty="0" smtClean="0"/>
              <a:t>As seen in the video, there is a problem with the RF Front end</a:t>
            </a:r>
          </a:p>
          <a:p>
            <a:r>
              <a:rPr lang="en-US" sz="2400" dirty="0" smtClean="0"/>
              <a:t>It seems to change as the physical radiometer rotates</a:t>
            </a:r>
          </a:p>
          <a:p>
            <a:r>
              <a:rPr lang="en-US" sz="2400" dirty="0" smtClean="0"/>
              <a:t>In addition it is clear that something is creating a signal in the RF chain</a:t>
            </a:r>
          </a:p>
          <a:p>
            <a:pPr lvl="1"/>
            <a:r>
              <a:rPr lang="en-US" dirty="0" smtClean="0"/>
              <a:t>We currently think this is due to a faulty LNA(s)</a:t>
            </a:r>
          </a:p>
          <a:p>
            <a:r>
              <a:rPr lang="en-US" sz="2400" dirty="0" smtClean="0"/>
              <a:t>This…is not a good thing</a:t>
            </a:r>
          </a:p>
          <a:p>
            <a:r>
              <a:rPr lang="en-US" sz="2400" dirty="0" smtClean="0"/>
              <a:t>Further investigation is required, but is outside the scope of this thesis</a:t>
            </a:r>
          </a:p>
        </p:txBody>
      </p:sp>
    </p:spTree>
    <p:extLst>
      <p:ext uri="{BB962C8B-B14F-4D97-AF65-F5344CB8AC3E}">
        <p14:creationId xmlns:p14="http://schemas.microsoft.com/office/powerpoint/2010/main" val="140519924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Research Infrastructure</a:t>
            </a:r>
            <a:endParaRPr lang="en-US" dirty="0"/>
          </a:p>
        </p:txBody>
      </p:sp>
      <p:sp>
        <p:nvSpPr>
          <p:cNvPr id="2" name="Content Placeholder 1"/>
          <p:cNvSpPr>
            <a:spLocks noGrp="1"/>
          </p:cNvSpPr>
          <p:nvPr>
            <p:ph type="body" idx="1"/>
          </p:nvPr>
        </p:nvSpPr>
        <p:spPr/>
        <p:txBody>
          <a:bodyPr/>
          <a:lstStyle/>
          <a:p>
            <a:r>
              <a:rPr lang="en-US" dirty="0" smtClean="0"/>
              <a:t>RF Signal fed into DBSRX2 daughter cards</a:t>
            </a:r>
          </a:p>
          <a:p>
            <a:pPr lvl="1"/>
            <a:r>
              <a:rPr lang="en-US" dirty="0" smtClean="0"/>
              <a:t>Up to 2 may be installed</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713" y="3200400"/>
            <a:ext cx="7153275" cy="3444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066794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Radiometer theory</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Radiometer chain</a:t>
            </a:r>
          </a:p>
          <a:p>
            <a:pPr lvl="1"/>
            <a:r>
              <a:rPr lang="en-US" sz="3200" dirty="0" smtClean="0"/>
              <a:t>Antenna/Source</a:t>
            </a:r>
          </a:p>
          <a:p>
            <a:pPr lvl="1"/>
            <a:r>
              <a:rPr lang="en-US" sz="3200" dirty="0" smtClean="0"/>
              <a:t>Filter</a:t>
            </a:r>
          </a:p>
          <a:p>
            <a:pPr lvl="1"/>
            <a:r>
              <a:rPr lang="en-US" sz="3200" dirty="0" smtClean="0"/>
              <a:t>Amplify</a:t>
            </a:r>
          </a:p>
          <a:p>
            <a:pPr lvl="1"/>
            <a:r>
              <a:rPr lang="en-US" sz="3200" dirty="0" smtClean="0"/>
              <a:t>Detect</a:t>
            </a:r>
          </a:p>
          <a:p>
            <a:pPr lvl="1"/>
            <a:r>
              <a:rPr lang="en-US" sz="3200" dirty="0" smtClean="0"/>
              <a:t>Measure</a:t>
            </a:r>
          </a:p>
        </p:txBody>
      </p:sp>
      <p:pic>
        <p:nvPicPr>
          <p:cNvPr id="4" name="Picture 3" descr="Radiometer Diagrams.png"/>
          <p:cNvPicPr>
            <a:picLocks noChangeAspect="1"/>
          </p:cNvPicPr>
          <p:nvPr/>
        </p:nvPicPr>
        <p:blipFill rotWithShape="1">
          <a:blip r:embed="rId2">
            <a:extLst>
              <a:ext uri="{28A0092B-C50C-407E-A947-70E740481C1C}">
                <a14:useLocalDpi xmlns:a14="http://schemas.microsoft.com/office/drawing/2010/main" val="0"/>
              </a:ext>
            </a:extLst>
          </a:blip>
          <a:srcRect l="7905" t="12762" r="27197" b="65521"/>
          <a:stretch/>
        </p:blipFill>
        <p:spPr>
          <a:xfrm>
            <a:off x="2743200" y="3276600"/>
            <a:ext cx="5934364" cy="1489364"/>
          </a:xfrm>
          <a:prstGeom prst="rect">
            <a:avLst/>
          </a:prstGeom>
        </p:spPr>
      </p:pic>
    </p:spTree>
    <p:extLst>
      <p:ext uri="{BB962C8B-B14F-4D97-AF65-F5344CB8AC3E}">
        <p14:creationId xmlns:p14="http://schemas.microsoft.com/office/powerpoint/2010/main" val="1161529241"/>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Research Infrastructure</a:t>
            </a:r>
            <a:endParaRPr lang="en-US" dirty="0"/>
          </a:p>
        </p:txBody>
      </p:sp>
      <p:sp>
        <p:nvSpPr>
          <p:cNvPr id="2" name="Content Placeholder 1"/>
          <p:cNvSpPr>
            <a:spLocks noGrp="1"/>
          </p:cNvSpPr>
          <p:nvPr>
            <p:ph type="body" idx="1"/>
          </p:nvPr>
        </p:nvSpPr>
        <p:spPr/>
        <p:txBody>
          <a:bodyPr/>
          <a:lstStyle/>
          <a:p>
            <a:r>
              <a:rPr lang="en-US" sz="3200" dirty="0" smtClean="0"/>
              <a:t>MGA6x564</a:t>
            </a:r>
          </a:p>
          <a:p>
            <a:r>
              <a:rPr lang="en-US" sz="3200" dirty="0" smtClean="0"/>
              <a:t>PGA (Programmable Gain Amplifier)</a:t>
            </a:r>
          </a:p>
          <a:p>
            <a:r>
              <a:rPr lang="en-US" sz="3200" dirty="0" smtClean="0"/>
              <a:t>.9 dB NF</a:t>
            </a:r>
          </a:p>
          <a:p>
            <a:r>
              <a:rPr lang="en-US" sz="3200" dirty="0" smtClean="0"/>
              <a:t>Up to 22 dB Gain</a:t>
            </a: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843"/>
          <a:stretch/>
        </p:blipFill>
        <p:spPr bwMode="auto">
          <a:xfrm>
            <a:off x="838200" y="3995057"/>
            <a:ext cx="7153275" cy="283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2667000" y="4419600"/>
            <a:ext cx="1143000" cy="1066800"/>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8935707"/>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Research Infrastructure</a:t>
            </a:r>
            <a:endParaRPr lang="en-US" dirty="0"/>
          </a:p>
        </p:txBody>
      </p:sp>
      <p:sp>
        <p:nvSpPr>
          <p:cNvPr id="2" name="Content Placeholder 1"/>
          <p:cNvSpPr>
            <a:spLocks noGrp="1"/>
          </p:cNvSpPr>
          <p:nvPr>
            <p:ph type="body" idx="1"/>
          </p:nvPr>
        </p:nvSpPr>
        <p:spPr/>
        <p:txBody>
          <a:bodyPr/>
          <a:lstStyle/>
          <a:p>
            <a:r>
              <a:rPr lang="en-US" sz="3200" dirty="0" smtClean="0"/>
              <a:t>MAX2112</a:t>
            </a:r>
          </a:p>
          <a:p>
            <a:pPr lvl="1"/>
            <a:r>
              <a:rPr lang="en-US" dirty="0"/>
              <a:t>Direct conversion IC</a:t>
            </a:r>
          </a:p>
          <a:p>
            <a:pPr lvl="2"/>
            <a:r>
              <a:rPr lang="en-US" dirty="0" err="1"/>
              <a:t>Downconverts</a:t>
            </a:r>
            <a:r>
              <a:rPr lang="en-US" dirty="0"/>
              <a:t> directly to baseband IQ</a:t>
            </a:r>
          </a:p>
          <a:p>
            <a:pPr lvl="1"/>
            <a:r>
              <a:rPr lang="en-US" dirty="0"/>
              <a:t>Outputs analog I and Q values</a:t>
            </a:r>
          </a:p>
          <a:p>
            <a:pPr lvl="1"/>
            <a:r>
              <a:rPr lang="en-US" dirty="0"/>
              <a:t>Adds an additional ~4 </a:t>
            </a:r>
            <a:r>
              <a:rPr lang="en-US" dirty="0" smtClean="0"/>
              <a:t>dB Noise Factor</a:t>
            </a:r>
            <a:endParaRPr lang="en-US" dirty="0"/>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7843"/>
          <a:stretch/>
        </p:blipFill>
        <p:spPr bwMode="auto">
          <a:xfrm>
            <a:off x="838200" y="3995057"/>
            <a:ext cx="7153275" cy="2830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6553200" y="4376057"/>
            <a:ext cx="1295400" cy="1676400"/>
          </a:xfrm>
          <a:prstGeom prst="ellipse">
            <a:avLst/>
          </a:prstGeom>
          <a:solidFill>
            <a:srgbClr val="FF0000">
              <a:alpha val="3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689412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Research Infrastructure</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4687" t="8932" r="4986" b="8996"/>
          <a:stretch/>
        </p:blipFill>
        <p:spPr>
          <a:xfrm>
            <a:off x="817169" y="1524000"/>
            <a:ext cx="7488631" cy="5257800"/>
          </a:xfrm>
          <a:prstGeom prst="rect">
            <a:avLst/>
          </a:prstGeom>
        </p:spPr>
      </p:pic>
      <p:sp>
        <p:nvSpPr>
          <p:cNvPr id="4" name="Rectangle 3"/>
          <p:cNvSpPr/>
          <p:nvPr/>
        </p:nvSpPr>
        <p:spPr>
          <a:xfrm>
            <a:off x="6629400" y="5715000"/>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Time stamping</a:t>
            </a:r>
          </a:p>
          <a:p>
            <a:pPr algn="ctr"/>
            <a:endParaRPr lang="en-US" dirty="0"/>
          </a:p>
        </p:txBody>
      </p:sp>
    </p:spTree>
    <p:extLst>
      <p:ext uri="{BB962C8B-B14F-4D97-AF65-F5344CB8AC3E}">
        <p14:creationId xmlns:p14="http://schemas.microsoft.com/office/powerpoint/2010/main" val="323024256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Square-law system</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lvl="1"/>
                <a:r>
                  <a:rPr lang="en-US" dirty="0" smtClean="0"/>
                  <a:t>Integration time is controlled by setting the clock frequency for the A/D</a:t>
                </a:r>
              </a:p>
              <a:p>
                <a:pPr lvl="1"/>
                <a14:m>
                  <m:oMath xmlns="" xmlns:m="http://schemas.openxmlformats.org/officeDocument/2006/math">
                    <m:f>
                      <m:fPr>
                        <m:ctrlPr>
                          <a:rPr lang="en-US" i="1" smtClean="0">
                            <a:latin typeface="Cambria Math"/>
                          </a:rPr>
                        </m:ctrlPr>
                      </m:fPr>
                      <m:num>
                        <m:r>
                          <a:rPr lang="en-US" smtClean="0">
                            <a:latin typeface="Cambria Math"/>
                          </a:rPr>
                          <m:t># </m:t>
                        </m:r>
                        <m:r>
                          <a:rPr lang="en-US" smtClean="0">
                            <a:latin typeface="Cambria Math"/>
                          </a:rPr>
                          <m:t>𝑜𝑓</m:t>
                        </m:r>
                        <m:r>
                          <a:rPr lang="en-US" smtClean="0">
                            <a:latin typeface="Cambria Math"/>
                          </a:rPr>
                          <m:t> </m:t>
                        </m:r>
                        <m:r>
                          <a:rPr lang="en-US" smtClean="0">
                            <a:latin typeface="Cambria Math"/>
                          </a:rPr>
                          <m:t>𝑏𝑖𝑛𝑠</m:t>
                        </m:r>
                      </m:num>
                      <m:den>
                        <m:r>
                          <a:rPr lang="en-US" smtClean="0">
                            <a:latin typeface="Cambria Math"/>
                          </a:rPr>
                          <m:t>𝜏</m:t>
                        </m:r>
                      </m:den>
                    </m:f>
                  </m:oMath>
                </a14:m>
                <a:r>
                  <a:rPr lang="en-US" dirty="0" smtClean="0"/>
                  <a:t> so for example if we want 5 </a:t>
                </a:r>
                <a:r>
                  <a:rPr lang="en-US" dirty="0" err="1" smtClean="0"/>
                  <a:t>ms</a:t>
                </a:r>
                <a:r>
                  <a:rPr lang="en-US" dirty="0" smtClean="0"/>
                  <a:t> </a:t>
                </a:r>
                <a14:m>
                  <m:oMath xmlns="" xmlns:m="http://schemas.openxmlformats.org/officeDocument/2006/math">
                    <m:f>
                      <m:fPr>
                        <m:ctrlPr>
                          <a:rPr lang="en-US" i="1" smtClean="0">
                            <a:latin typeface="Cambria Math"/>
                          </a:rPr>
                        </m:ctrlPr>
                      </m:fPr>
                      <m:num>
                        <m:r>
                          <a:rPr lang="en-US" smtClean="0">
                            <a:latin typeface="Cambria Math"/>
                          </a:rPr>
                          <m:t>1024</m:t>
                        </m:r>
                      </m:num>
                      <m:den>
                        <m:r>
                          <a:rPr lang="en-US" smtClean="0">
                            <a:latin typeface="Cambria Math"/>
                          </a:rPr>
                          <m:t>.005</m:t>
                        </m:r>
                      </m:den>
                    </m:f>
                    <m:r>
                      <a:rPr lang="en-US" smtClean="0">
                        <a:latin typeface="Cambria Math"/>
                      </a:rPr>
                      <m:t>=205 </m:t>
                    </m:r>
                    <m:r>
                      <a:rPr lang="en-US" smtClean="0">
                        <a:latin typeface="Cambria Math"/>
                      </a:rPr>
                      <m:t>𝑘𝐻𝑧</m:t>
                    </m:r>
                  </m:oMath>
                </a14:m>
                <a:endParaRPr lang="en-US" dirty="0" smtClean="0"/>
              </a:p>
              <a:p>
                <a:pPr lvl="1"/>
                <a:r>
                  <a:rPr lang="en-US" dirty="0" smtClean="0"/>
                  <a:t>PIC32 currently sends data via RS232</a:t>
                </a:r>
              </a:p>
              <a:p>
                <a:pPr lvl="2"/>
                <a:r>
                  <a:rPr lang="en-US" dirty="0" smtClean="0"/>
                  <a:t>Other methods could be used (Ethernet)</a:t>
                </a:r>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t="-123"/>
                </a:stretch>
              </a:blipFill>
            </p:spPr>
            <p:txBody>
              <a:bodyPr/>
              <a:lstStyle/>
              <a:p>
                <a:r>
                  <a:rPr lang="en-US">
                    <a:noFill/>
                  </a:rPr>
                  <a:t> </a:t>
                </a:r>
              </a:p>
            </p:txBody>
          </p:sp>
        </mc:Fallback>
      </mc:AlternateContent>
    </p:spTree>
    <p:extLst>
      <p:ext uri="{BB962C8B-B14F-4D97-AF65-F5344CB8AC3E}">
        <p14:creationId xmlns:p14="http://schemas.microsoft.com/office/powerpoint/2010/main" val="281584578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p:sp>
        <p:nvSpPr>
          <p:cNvPr id="2" name="Content Placeholder 1"/>
          <p:cNvSpPr>
            <a:spLocks noGrp="1"/>
          </p:cNvSpPr>
          <p:nvPr>
            <p:ph type="body" idx="1"/>
          </p:nvPr>
        </p:nvSpPr>
        <p:spPr/>
        <p:txBody>
          <a:bodyPr/>
          <a:lstStyle/>
          <a:p>
            <a:r>
              <a:rPr lang="en-US" dirty="0" smtClean="0"/>
              <a:t>A square-law detector is usually a diode</a:t>
            </a:r>
          </a:p>
          <a:p>
            <a:pPr lvl="1"/>
            <a:r>
              <a:rPr lang="en-US" dirty="0" smtClean="0"/>
              <a:t>In software, we simply model this as a square function, why?</a:t>
            </a:r>
          </a:p>
          <a:p>
            <a:pPr lvl="1"/>
            <a:endParaRPr lang="en-US" dirty="0" smtClean="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3124200"/>
            <a:ext cx="55530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757543"/>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smtClean="0"/>
                  <a:t>We can show that this represents a DC term plus all the harmonics.  If we pass this through a low pass filter, we can output only the DC output</a:t>
                </a:r>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smtClean="0">
                              <a:latin typeface="Cambria Math"/>
                            </a:rPr>
                            <m:t>𝑉</m:t>
                          </m:r>
                        </m:e>
                        <m:sub>
                          <m:r>
                            <a:rPr lang="en-US" smtClean="0">
                              <a:latin typeface="Cambria Math"/>
                            </a:rPr>
                            <m:t>𝑜</m:t>
                          </m:r>
                        </m:sub>
                      </m:sSub>
                      <m:r>
                        <a:rPr lang="en-US" smtClean="0">
                          <a:latin typeface="Cambria Math"/>
                        </a:rPr>
                        <m:t>=</m:t>
                      </m:r>
                      <m:sSub>
                        <m:sSubPr>
                          <m:ctrlPr>
                            <a:rPr lang="en-US" i="1" smtClean="0">
                              <a:latin typeface="Cambria Math"/>
                            </a:rPr>
                          </m:ctrlPr>
                        </m:sSubPr>
                        <m:e>
                          <m:r>
                            <a:rPr lang="en-US" smtClean="0">
                              <a:latin typeface="Cambria Math"/>
                            </a:rPr>
                            <m:t>𝑅</m:t>
                          </m:r>
                        </m:e>
                        <m:sub>
                          <m:r>
                            <a:rPr lang="en-US" smtClean="0">
                              <a:latin typeface="Cambria Math"/>
                            </a:rPr>
                            <m:t>𝐿</m:t>
                          </m:r>
                        </m:sub>
                      </m:sSub>
                      <m:sSub>
                        <m:sSubPr>
                          <m:ctrlPr>
                            <a:rPr lang="en-US" i="1" smtClean="0">
                              <a:latin typeface="Cambria Math"/>
                            </a:rPr>
                          </m:ctrlPr>
                        </m:sSubPr>
                        <m:e>
                          <m:r>
                            <a:rPr lang="en-US" smtClean="0">
                              <a:latin typeface="Cambria Math"/>
                            </a:rPr>
                            <m:t>𝛾</m:t>
                          </m:r>
                        </m:e>
                        <m:sub>
                          <m:r>
                            <a:rPr lang="en-US" smtClean="0">
                              <a:latin typeface="Cambria Math"/>
                            </a:rPr>
                            <m:t>1</m:t>
                          </m:r>
                        </m:sub>
                      </m:sSub>
                      <m:sSup>
                        <m:sSupPr>
                          <m:ctrlPr>
                            <a:rPr lang="en-US" i="1" smtClean="0">
                              <a:latin typeface="Cambria Math"/>
                            </a:rPr>
                          </m:ctrlPr>
                        </m:sSupPr>
                        <m:e>
                          <m:r>
                            <a:rPr lang="en-US" smtClean="0">
                              <a:latin typeface="Cambria Math"/>
                            </a:rPr>
                            <m:t>𝐴</m:t>
                          </m:r>
                        </m:e>
                        <m:sup>
                          <m:r>
                            <a:rPr lang="en-US" smtClean="0">
                              <a:latin typeface="Cambria Math"/>
                            </a:rPr>
                            <m:t>2</m:t>
                          </m:r>
                        </m:sup>
                      </m:sSup>
                    </m:oMath>
                  </m:oMathPara>
                </a14:m>
                <a:endParaRPr lang="en-US" dirty="0" smtClean="0"/>
              </a:p>
              <a:p>
                <a:endParaRPr lang="en-US" dirty="0" smtClean="0"/>
              </a:p>
              <a:p>
                <a:r>
                  <a:rPr lang="en-US" dirty="0" smtClean="0"/>
                  <a:t>Therefore, this is a DC voltage proportional to the square of the amplitude of the input RF signal.</a:t>
                </a:r>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3259" t="-5897" r="-2741" b="-3317"/>
                </a:stretch>
              </a:blipFill>
            </p:spPr>
            <p:txBody>
              <a:bodyPr/>
              <a:lstStyle/>
              <a:p>
                <a:r>
                  <a:rPr lang="en-US">
                    <a:noFill/>
                  </a:rPr>
                  <a:t> </a:t>
                </a:r>
              </a:p>
            </p:txBody>
          </p:sp>
        </mc:Fallback>
      </mc:AlternateContent>
    </p:spTree>
    <p:extLst>
      <p:ext uri="{BB962C8B-B14F-4D97-AF65-F5344CB8AC3E}">
        <p14:creationId xmlns:p14="http://schemas.microsoft.com/office/powerpoint/2010/main" val="172802867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 – X^2</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r>
                  <a:rPr lang="en-US" dirty="0" smtClean="0"/>
                  <a:t>We assume the following</a:t>
                </a:r>
              </a:p>
              <a:p>
                <a:pPr lvl="1"/>
                <a14:m>
                  <m:oMath xmlns="" xmlns:m="http://schemas.openxmlformats.org/officeDocument/2006/math">
                    <m:r>
                      <a:rPr lang="en-US" smtClean="0">
                        <a:latin typeface="Cambria Math"/>
                      </a:rPr>
                      <m:t>𝐴</m:t>
                    </m:r>
                    <m:func>
                      <m:funcPr>
                        <m:ctrlPr>
                          <a:rPr lang="en-US" i="1" smtClean="0">
                            <a:latin typeface="Cambria Math"/>
                          </a:rPr>
                        </m:ctrlPr>
                      </m:funcPr>
                      <m:fName>
                        <m:r>
                          <m:rPr>
                            <m:sty m:val="p"/>
                          </m:rPr>
                          <a:rPr lang="en-US" smtClean="0">
                            <a:latin typeface="Cambria Math"/>
                          </a:rPr>
                          <m:t>cos</m:t>
                        </m:r>
                      </m:fName>
                      <m:e>
                        <m:d>
                          <m:dPr>
                            <m:ctrlPr>
                              <a:rPr lang="en-US" i="1" smtClean="0">
                                <a:latin typeface="Cambria Math"/>
                              </a:rPr>
                            </m:ctrlPr>
                          </m:dPr>
                          <m:e>
                            <m:r>
                              <a:rPr lang="en-US" smtClean="0">
                                <a:latin typeface="Cambria Math"/>
                              </a:rPr>
                              <m:t>𝜔</m:t>
                            </m:r>
                            <m:r>
                              <a:rPr lang="en-US" smtClean="0">
                                <a:latin typeface="Cambria Math"/>
                              </a:rPr>
                              <m:t>𝑡</m:t>
                            </m:r>
                          </m:e>
                        </m:d>
                        <m:r>
                          <a:rPr lang="en-US" smtClean="0">
                            <a:latin typeface="Cambria Math"/>
                          </a:rPr>
                          <m:t>≪</m:t>
                        </m:r>
                        <m:sSub>
                          <m:sSubPr>
                            <m:ctrlPr>
                              <a:rPr lang="en-US" i="1" smtClean="0">
                                <a:latin typeface="Cambria Math"/>
                              </a:rPr>
                            </m:ctrlPr>
                          </m:sSubPr>
                          <m:e>
                            <m:r>
                              <a:rPr lang="en-US" smtClean="0">
                                <a:latin typeface="Cambria Math"/>
                              </a:rPr>
                              <m:t>𝑉</m:t>
                            </m:r>
                          </m:e>
                          <m:sub>
                            <m:r>
                              <a:rPr lang="en-US" smtClean="0">
                                <a:latin typeface="Cambria Math"/>
                              </a:rPr>
                              <m:t>𝑑𝑖𝑜𝑑𝑒</m:t>
                            </m:r>
                          </m:sub>
                        </m:sSub>
                      </m:e>
                    </m:func>
                  </m:oMath>
                </a14:m>
                <a:endParaRPr lang="en-US" dirty="0" smtClean="0"/>
              </a:p>
              <a:p>
                <a:pPr lvl="1"/>
                <a:r>
                  <a:rPr lang="en-US" dirty="0" smtClean="0"/>
                  <a:t>A small signal is operating in the knee of the diode’s V-I Curve</a:t>
                </a:r>
              </a:p>
              <a:p>
                <a:pPr lvl="1"/>
                <a:r>
                  <a:rPr lang="en-US" dirty="0" smtClean="0"/>
                  <a:t>The V-I curve of the series combination of the Diode and the load resistor can be represented by a power series of the following form</a:t>
                </a:r>
              </a:p>
              <a:p>
                <a:pPr lvl="1"/>
                <a14:m>
                  <m:oMath xmlns="" xmlns:m="http://schemas.openxmlformats.org/officeDocument/2006/math">
                    <m:sSub>
                      <m:sSubPr>
                        <m:ctrlPr>
                          <a:rPr lang="en-US" i="1" smtClean="0">
                            <a:latin typeface="Cambria Math"/>
                          </a:rPr>
                        </m:ctrlPr>
                      </m:sSubPr>
                      <m:e>
                        <m:r>
                          <a:rPr lang="en-US" smtClean="0">
                            <a:latin typeface="Cambria Math"/>
                          </a:rPr>
                          <m:t>𝑖</m:t>
                        </m:r>
                      </m:e>
                      <m:sub>
                        <m:r>
                          <a:rPr lang="en-US" smtClean="0">
                            <a:latin typeface="Cambria Math"/>
                          </a:rPr>
                          <m:t>𝑑</m:t>
                        </m:r>
                      </m:sub>
                    </m:sSub>
                    <m:r>
                      <a:rPr lang="en-US" smtClean="0">
                        <a:latin typeface="Cambria Math"/>
                      </a:rPr>
                      <m:t>=</m:t>
                    </m:r>
                    <m:r>
                      <a:rPr lang="en-US" smtClean="0">
                        <a:latin typeface="Cambria Math"/>
                      </a:rPr>
                      <m:t>𝑎𝑒</m:t>
                    </m:r>
                    <m:r>
                      <a:rPr lang="en-US" smtClean="0">
                        <a:latin typeface="Cambria Math"/>
                      </a:rPr>
                      <m:t>+</m:t>
                    </m:r>
                    <m:r>
                      <a:rPr lang="en-US" smtClean="0">
                        <a:latin typeface="Cambria Math"/>
                      </a:rPr>
                      <m:t>𝑏</m:t>
                    </m:r>
                    <m:sSup>
                      <m:sSupPr>
                        <m:ctrlPr>
                          <a:rPr lang="en-US" i="1" smtClean="0">
                            <a:latin typeface="Cambria Math"/>
                          </a:rPr>
                        </m:ctrlPr>
                      </m:sSupPr>
                      <m:e>
                        <m:r>
                          <a:rPr lang="en-US" smtClean="0">
                            <a:latin typeface="Cambria Math"/>
                          </a:rPr>
                          <m:t>𝑒</m:t>
                        </m:r>
                      </m:e>
                      <m:sup>
                        <m:r>
                          <a:rPr lang="en-US" smtClean="0">
                            <a:latin typeface="Cambria Math"/>
                          </a:rPr>
                          <m:t>2</m:t>
                        </m:r>
                      </m:sup>
                    </m:sSup>
                    <m:r>
                      <a:rPr lang="en-US" smtClean="0">
                        <a:latin typeface="Cambria Math"/>
                      </a:rPr>
                      <m:t>+</m:t>
                    </m:r>
                    <m:r>
                      <a:rPr lang="en-US" smtClean="0">
                        <a:latin typeface="Cambria Math"/>
                      </a:rPr>
                      <m:t>𝑐</m:t>
                    </m:r>
                    <m:sSup>
                      <m:sSupPr>
                        <m:ctrlPr>
                          <a:rPr lang="en-US" i="1" smtClean="0">
                            <a:latin typeface="Cambria Math"/>
                          </a:rPr>
                        </m:ctrlPr>
                      </m:sSupPr>
                      <m:e>
                        <m:r>
                          <a:rPr lang="en-US" smtClean="0">
                            <a:latin typeface="Cambria Math"/>
                          </a:rPr>
                          <m:t>𝑒</m:t>
                        </m:r>
                      </m:e>
                      <m:sup>
                        <m:r>
                          <a:rPr lang="en-US" smtClean="0">
                            <a:latin typeface="Cambria Math"/>
                          </a:rPr>
                          <m:t>2</m:t>
                        </m:r>
                      </m:sup>
                    </m:sSup>
                    <m:r>
                      <a:rPr lang="en-US" smtClean="0">
                        <a:latin typeface="Cambria Math"/>
                      </a:rPr>
                      <m:t>+⋯</m:t>
                    </m:r>
                  </m:oMath>
                </a14:m>
                <a:endParaRPr lang="en-US" dirty="0" smtClean="0"/>
              </a:p>
              <a:p>
                <a:pPr lvl="1"/>
                <a14:m>
                  <m:oMath xmlns="" xmlns:m="http://schemas.openxmlformats.org/officeDocument/2006/math">
                    <m:sSub>
                      <m:sSubPr>
                        <m:ctrlPr>
                          <a:rPr lang="en-US" i="1" smtClean="0">
                            <a:latin typeface="Cambria Math"/>
                          </a:rPr>
                        </m:ctrlPr>
                      </m:sSubPr>
                      <m:e>
                        <m:r>
                          <a:rPr lang="en-US" smtClean="0">
                            <a:latin typeface="Cambria Math"/>
                          </a:rPr>
                          <m:t>𝑅</m:t>
                        </m:r>
                      </m:e>
                      <m:sub>
                        <m:r>
                          <a:rPr lang="en-US" smtClean="0">
                            <a:latin typeface="Cambria Math"/>
                          </a:rPr>
                          <m:t>𝑑𝑖𝑜𝑑𝑒</m:t>
                        </m:r>
                      </m:sub>
                    </m:sSub>
                    <m:r>
                      <a:rPr lang="en-US" smtClean="0">
                        <a:latin typeface="Cambria Math"/>
                      </a:rPr>
                      <m:t>+</m:t>
                    </m:r>
                    <m:sSub>
                      <m:sSubPr>
                        <m:ctrlPr>
                          <a:rPr lang="en-US" i="1" smtClean="0">
                            <a:latin typeface="Cambria Math"/>
                          </a:rPr>
                        </m:ctrlPr>
                      </m:sSubPr>
                      <m:e>
                        <m:r>
                          <a:rPr lang="en-US" smtClean="0">
                            <a:latin typeface="Cambria Math"/>
                          </a:rPr>
                          <m:t>𝑅</m:t>
                        </m:r>
                      </m:e>
                      <m:sub>
                        <m:r>
                          <a:rPr lang="en-US" smtClean="0">
                            <a:latin typeface="Cambria Math"/>
                          </a:rPr>
                          <m:t>𝐿</m:t>
                        </m:r>
                      </m:sub>
                    </m:sSub>
                    <m:r>
                      <a:rPr lang="en-US" smtClean="0">
                        <a:latin typeface="Cambria Math"/>
                      </a:rPr>
                      <m:t>≫</m:t>
                    </m:r>
                    <m:sSub>
                      <m:sSubPr>
                        <m:ctrlPr>
                          <a:rPr lang="en-US" i="1" smtClean="0">
                            <a:latin typeface="Cambria Math"/>
                          </a:rPr>
                        </m:ctrlPr>
                      </m:sSubPr>
                      <m:e>
                        <m:r>
                          <a:rPr lang="en-US" smtClean="0">
                            <a:latin typeface="Cambria Math"/>
                          </a:rPr>
                          <m:t>𝑅</m:t>
                        </m:r>
                      </m:e>
                      <m:sub>
                        <m:r>
                          <a:rPr lang="en-US" smtClean="0">
                            <a:latin typeface="Cambria Math"/>
                          </a:rPr>
                          <m:t>𝑆</m:t>
                        </m:r>
                      </m:sub>
                    </m:sSub>
                  </m:oMath>
                </a14:m>
                <a:endParaRPr lang="en-US" dirty="0" smtClean="0"/>
              </a:p>
              <a:p>
                <a:pPr lvl="1"/>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3259" t="-5897"/>
                </a:stretch>
              </a:blipFill>
            </p:spPr>
            <p:txBody>
              <a:bodyPr/>
              <a:lstStyle/>
              <a:p>
                <a:r>
                  <a:rPr lang="en-US">
                    <a:noFill/>
                  </a:rPr>
                  <a:t> </a:t>
                </a:r>
              </a:p>
            </p:txBody>
          </p:sp>
        </mc:Fallback>
      </mc:AlternateContent>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4286555"/>
            <a:ext cx="3419475" cy="2571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77380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a:xfrm>
                <a:off x="152400" y="1600200"/>
                <a:ext cx="8915400" cy="4967700"/>
              </a:xfrm>
            </p:spPr>
            <p:txBody>
              <a:bodyPr/>
              <a:lstStyle/>
              <a:p>
                <a:pPr marL="0" indent="0">
                  <a:buNone/>
                </a:pPr>
                <a:r>
                  <a:rPr lang="en-US" sz="2400" dirty="0" smtClean="0"/>
                  <a:t>With a digital filter, we move to the time domain</a:t>
                </a:r>
              </a:p>
              <a:p>
                <a:pPr marL="0" indent="0">
                  <a:buNone/>
                </a:pPr>
                <a:endParaRPr lang="en-US" sz="2400"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smtClean="0">
                              <a:latin typeface="Cambria Math"/>
                            </a:rPr>
                            <m:t>𝑉</m:t>
                          </m:r>
                        </m:e>
                        <m:sub>
                          <m:r>
                            <a:rPr lang="en-US" sz="2400" smtClean="0">
                              <a:latin typeface="Cambria Math"/>
                            </a:rPr>
                            <m:t>𝑖𝑛</m:t>
                          </m:r>
                        </m:sub>
                      </m:sSub>
                      <m:d>
                        <m:dPr>
                          <m:ctrlPr>
                            <a:rPr lang="en-US" sz="2400" i="1" smtClean="0">
                              <a:latin typeface="Cambria Math"/>
                            </a:rPr>
                          </m:ctrlPr>
                        </m:dPr>
                        <m:e>
                          <m:r>
                            <a:rPr lang="en-US" sz="2400" smtClean="0">
                              <a:latin typeface="Cambria Math"/>
                            </a:rPr>
                            <m:t>𝑡</m:t>
                          </m:r>
                        </m:e>
                      </m:d>
                      <m:r>
                        <a:rPr lang="en-US" sz="2400" smtClean="0">
                          <a:latin typeface="Cambria Math"/>
                        </a:rPr>
                        <m:t>−</m:t>
                      </m:r>
                      <m:sSub>
                        <m:sSubPr>
                          <m:ctrlPr>
                            <a:rPr lang="en-US" sz="2400" i="1" smtClean="0">
                              <a:latin typeface="Cambria Math"/>
                            </a:rPr>
                          </m:ctrlPr>
                        </m:sSubPr>
                        <m:e>
                          <m:r>
                            <a:rPr lang="en-US" sz="2400" smtClean="0">
                              <a:latin typeface="Cambria Math"/>
                            </a:rPr>
                            <m:t>𝑉</m:t>
                          </m:r>
                        </m:e>
                        <m:sub>
                          <m:r>
                            <a:rPr lang="en-US" sz="2400" smtClean="0">
                              <a:latin typeface="Cambria Math"/>
                            </a:rPr>
                            <m:t>𝑜𝑢𝑡</m:t>
                          </m:r>
                        </m:sub>
                      </m:sSub>
                      <m:d>
                        <m:dPr>
                          <m:ctrlPr>
                            <a:rPr lang="en-US" sz="2400" i="1" smtClean="0">
                              <a:latin typeface="Cambria Math"/>
                            </a:rPr>
                          </m:ctrlPr>
                        </m:dPr>
                        <m:e>
                          <m:r>
                            <a:rPr lang="en-US" sz="2400" smtClean="0">
                              <a:latin typeface="Cambria Math"/>
                            </a:rPr>
                            <m:t>𝑡</m:t>
                          </m:r>
                        </m:e>
                      </m:d>
                      <m:r>
                        <a:rPr lang="en-US" sz="2400" smtClean="0">
                          <a:latin typeface="Cambria Math"/>
                        </a:rPr>
                        <m:t>=</m:t>
                      </m:r>
                      <m:sSub>
                        <m:sSubPr>
                          <m:ctrlPr>
                            <a:rPr lang="en-US" sz="2400" i="1" smtClean="0">
                              <a:latin typeface="Cambria Math"/>
                            </a:rPr>
                          </m:ctrlPr>
                        </m:sSubPr>
                        <m:e>
                          <m:r>
                            <a:rPr lang="en-US" sz="2400" smtClean="0">
                              <a:latin typeface="Cambria Math"/>
                            </a:rPr>
                            <m:t>𝑅</m:t>
                          </m:r>
                        </m:e>
                        <m:sub>
                          <m:r>
                            <a:rPr lang="en-US" sz="2400" smtClean="0">
                              <a:latin typeface="Cambria Math"/>
                            </a:rPr>
                            <m:t>𝑖</m:t>
                          </m:r>
                        </m:sub>
                      </m:sSub>
                      <m:r>
                        <a:rPr lang="en-US" sz="2400" smtClean="0">
                          <a:latin typeface="Cambria Math"/>
                        </a:rPr>
                        <m:t>(</m:t>
                      </m:r>
                      <m:r>
                        <a:rPr lang="en-US" sz="2400" smtClean="0">
                          <a:latin typeface="Cambria Math"/>
                        </a:rPr>
                        <m:t>𝑡</m:t>
                      </m:r>
                      <m:r>
                        <a:rPr lang="en-US" sz="2400" smtClean="0">
                          <a:latin typeface="Cambria Math"/>
                        </a:rPr>
                        <m:t>)</m:t>
                      </m:r>
                    </m:oMath>
                  </m:oMathPara>
                </a14:m>
                <a:endParaRPr lang="en-US" sz="2400" dirty="0" smtClean="0"/>
              </a:p>
              <a:p>
                <a:pPr marL="0" indent="0">
                  <a:buNone/>
                </a:pPr>
                <a:endParaRPr lang="en-US" sz="2400" dirty="0" smtClean="0"/>
              </a:p>
              <a:p>
                <a:pPr marL="0" indent="0">
                  <a:buNone/>
                </a:pPr>
                <a:r>
                  <a:rPr lang="en-US" sz="2400" dirty="0" smtClean="0"/>
                  <a:t>Have </a:t>
                </a:r>
                <a14:m>
                  <m:oMath xmlns="" xmlns:m="http://schemas.openxmlformats.org/officeDocument/2006/math">
                    <m:sSub>
                      <m:sSubPr>
                        <m:ctrlPr>
                          <a:rPr lang="en-US" sz="2400" i="1" smtClean="0">
                            <a:latin typeface="Cambria Math"/>
                          </a:rPr>
                        </m:ctrlPr>
                      </m:sSubPr>
                      <m:e>
                        <m:r>
                          <a:rPr lang="en-US" sz="2400" smtClean="0">
                            <a:latin typeface="Cambria Math"/>
                          </a:rPr>
                          <m:t>𝑄</m:t>
                        </m:r>
                      </m:e>
                      <m:sub>
                        <m:r>
                          <a:rPr lang="en-US" sz="2400" smtClean="0">
                            <a:latin typeface="Cambria Math"/>
                          </a:rPr>
                          <m:t>𝑐</m:t>
                        </m:r>
                      </m:sub>
                    </m:sSub>
                    <m:d>
                      <m:dPr>
                        <m:ctrlPr>
                          <a:rPr lang="en-US" sz="2400" i="1" smtClean="0">
                            <a:latin typeface="Cambria Math"/>
                          </a:rPr>
                        </m:ctrlPr>
                      </m:dPr>
                      <m:e>
                        <m:r>
                          <a:rPr lang="en-US" sz="2400" smtClean="0">
                            <a:latin typeface="Cambria Math"/>
                          </a:rPr>
                          <m:t>𝑡</m:t>
                        </m:r>
                      </m:e>
                    </m:d>
                  </m:oMath>
                </a14:m>
                <a:r>
                  <a:rPr lang="en-US" sz="2400" dirty="0" smtClean="0"/>
                  <a:t> represent the charge on the capacitor at time t</a:t>
                </a:r>
              </a:p>
              <a:p>
                <a:pPr marL="0" indent="0">
                  <a:buNone/>
                </a:pPr>
                <a:endParaRPr lang="en-US" sz="2400" dirty="0" smtClean="0"/>
              </a:p>
              <a:p>
                <a:pPr marL="0" indent="0">
                  <a:buNone/>
                </a:pPr>
                <a14:m>
                  <m:oMathPara xmlns="" xmlns:m="http://schemas.openxmlformats.org/officeDocument/2006/math">
                    <m:oMathParaPr>
                      <m:jc m:val="centerGroup"/>
                    </m:oMathParaPr>
                    <m:oMath xmlns:m="http://schemas.openxmlformats.org/officeDocument/2006/math">
                      <m:sSub>
                        <m:sSubPr>
                          <m:ctrlPr>
                            <a:rPr lang="en-US" sz="2400" i="1" smtClean="0">
                              <a:latin typeface="Cambria Math"/>
                            </a:rPr>
                          </m:ctrlPr>
                        </m:sSubPr>
                        <m:e>
                          <m:r>
                            <a:rPr lang="en-US" sz="2400" smtClean="0">
                              <a:latin typeface="Cambria Math"/>
                            </a:rPr>
                            <m:t>𝑄</m:t>
                          </m:r>
                        </m:e>
                        <m:sub>
                          <m:r>
                            <a:rPr lang="en-US" sz="2400" smtClean="0">
                              <a:latin typeface="Cambria Math"/>
                            </a:rPr>
                            <m:t>𝑐</m:t>
                          </m:r>
                        </m:sub>
                      </m:sSub>
                      <m:d>
                        <m:dPr>
                          <m:ctrlPr>
                            <a:rPr lang="en-US" sz="2400" i="1" smtClean="0">
                              <a:latin typeface="Cambria Math"/>
                            </a:rPr>
                          </m:ctrlPr>
                        </m:dPr>
                        <m:e>
                          <m:r>
                            <a:rPr lang="en-US" sz="2400" smtClean="0">
                              <a:latin typeface="Cambria Math"/>
                            </a:rPr>
                            <m:t>𝑡</m:t>
                          </m:r>
                        </m:e>
                      </m:d>
                      <m:r>
                        <a:rPr lang="en-US" sz="2400" smtClean="0">
                          <a:latin typeface="Cambria Math"/>
                        </a:rPr>
                        <m:t>=</m:t>
                      </m:r>
                      <m:r>
                        <a:rPr lang="en-US" sz="2400" smtClean="0">
                          <a:latin typeface="Cambria Math"/>
                        </a:rPr>
                        <m:t>𝐶</m:t>
                      </m:r>
                      <m:sSub>
                        <m:sSubPr>
                          <m:ctrlPr>
                            <a:rPr lang="en-US" sz="2400" i="1" smtClean="0">
                              <a:latin typeface="Cambria Math"/>
                            </a:rPr>
                          </m:ctrlPr>
                        </m:sSubPr>
                        <m:e>
                          <m:r>
                            <a:rPr lang="en-US" sz="2400" smtClean="0">
                              <a:latin typeface="Cambria Math"/>
                            </a:rPr>
                            <m:t>𝑉</m:t>
                          </m:r>
                        </m:e>
                        <m:sub>
                          <m:r>
                            <a:rPr lang="en-US" sz="2400" smtClean="0">
                              <a:latin typeface="Cambria Math"/>
                            </a:rPr>
                            <m:t>𝑜𝑢𝑡</m:t>
                          </m:r>
                        </m:sub>
                      </m:sSub>
                      <m:r>
                        <a:rPr lang="en-US" sz="2400" smtClean="0">
                          <a:latin typeface="Cambria Math"/>
                        </a:rPr>
                        <m:t>(</m:t>
                      </m:r>
                      <m:r>
                        <a:rPr lang="en-US" sz="2400" smtClean="0">
                          <a:latin typeface="Cambria Math"/>
                        </a:rPr>
                        <m:t>𝑡</m:t>
                      </m:r>
                      <m:r>
                        <a:rPr lang="en-US" sz="2400" smtClean="0">
                          <a:latin typeface="Cambria Math"/>
                        </a:rPr>
                        <m:t>)</m:t>
                      </m:r>
                    </m:oMath>
                  </m:oMathPara>
                </a14:m>
                <a:endParaRPr lang="en-US" sz="2400" dirty="0" smtClean="0"/>
              </a:p>
              <a:p>
                <a:pPr marL="0" indent="0">
                  <a:buNone/>
                </a:pPr>
                <a:endParaRPr lang="en-US" sz="2400" dirty="0" smtClean="0"/>
              </a:p>
              <a:p>
                <a:pPr marL="0" indent="0">
                  <a:buNone/>
                </a:pPr>
                <a14:m>
                  <m:oMathPara xmlns="" xmlns:m="http://schemas.openxmlformats.org/officeDocument/2006/math">
                    <m:oMathParaPr>
                      <m:jc m:val="centerGroup"/>
                    </m:oMathParaPr>
                    <m:oMath xmlns:m="http://schemas.openxmlformats.org/officeDocument/2006/math">
                      <m:r>
                        <a:rPr lang="en-US" sz="2400" smtClean="0">
                          <a:latin typeface="Cambria Math"/>
                        </a:rPr>
                        <m:t>𝑖</m:t>
                      </m:r>
                      <m:d>
                        <m:dPr>
                          <m:ctrlPr>
                            <a:rPr lang="en-US" sz="2400" i="1" smtClean="0">
                              <a:latin typeface="Cambria Math"/>
                            </a:rPr>
                          </m:ctrlPr>
                        </m:dPr>
                        <m:e>
                          <m:r>
                            <a:rPr lang="en-US" sz="2400" smtClean="0">
                              <a:latin typeface="Cambria Math"/>
                            </a:rPr>
                            <m:t>𝑡</m:t>
                          </m:r>
                        </m:e>
                      </m:d>
                      <m:r>
                        <a:rPr lang="en-US" sz="2400" smtClean="0">
                          <a:latin typeface="Cambria Math"/>
                        </a:rPr>
                        <m:t>=</m:t>
                      </m:r>
                      <m:f>
                        <m:fPr>
                          <m:ctrlPr>
                            <a:rPr lang="en-US" sz="2400" i="1" smtClean="0">
                              <a:latin typeface="Cambria Math"/>
                            </a:rPr>
                          </m:ctrlPr>
                        </m:fPr>
                        <m:num>
                          <m:r>
                            <a:rPr lang="en-US" sz="2400" smtClean="0">
                              <a:latin typeface="Cambria Math"/>
                            </a:rPr>
                            <m:t>𝑑</m:t>
                          </m:r>
                          <m:sSub>
                            <m:sSubPr>
                              <m:ctrlPr>
                                <a:rPr lang="en-US" sz="2400" i="1" smtClean="0">
                                  <a:latin typeface="Cambria Math"/>
                                </a:rPr>
                              </m:ctrlPr>
                            </m:sSubPr>
                            <m:e>
                              <m:r>
                                <a:rPr lang="en-US" sz="2400" smtClean="0">
                                  <a:latin typeface="Cambria Math"/>
                                </a:rPr>
                                <m:t>𝑄</m:t>
                              </m:r>
                            </m:e>
                            <m:sub>
                              <m:r>
                                <a:rPr lang="en-US" sz="2400" smtClean="0">
                                  <a:latin typeface="Cambria Math"/>
                                </a:rPr>
                                <m:t>𝑐</m:t>
                              </m:r>
                            </m:sub>
                          </m:sSub>
                        </m:num>
                        <m:den>
                          <m:r>
                            <a:rPr lang="en-US" sz="2400" smtClean="0">
                              <a:latin typeface="Cambria Math"/>
                            </a:rPr>
                            <m:t>𝑑𝑡</m:t>
                          </m:r>
                        </m:den>
                      </m:f>
                    </m:oMath>
                  </m:oMathPara>
                </a14:m>
                <a:endParaRPr lang="en-US" sz="2400" dirty="0" smtClean="0"/>
              </a:p>
              <a:p>
                <a:endParaRPr lang="en-US" sz="2400" dirty="0" smtClean="0"/>
              </a:p>
              <a:p>
                <a:endParaRPr lang="en-US" sz="2400" dirty="0" smtClean="0"/>
              </a:p>
              <a:p>
                <a:endParaRPr lang="en-US" sz="2400"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xfrm>
                <a:off x="152400" y="1600200"/>
                <a:ext cx="8915400" cy="4967700"/>
              </a:xfrm>
              <a:blipFill rotWithShape="1">
                <a:blip r:embed="rId2"/>
                <a:stretch>
                  <a:fillRect l="-1094" t="-123"/>
                </a:stretch>
              </a:blipFill>
            </p:spPr>
            <p:txBody>
              <a:bodyPr/>
              <a:lstStyle/>
              <a:p>
                <a:r>
                  <a:rPr lang="en-US">
                    <a:noFill/>
                  </a:rPr>
                  <a:t> </a:t>
                </a:r>
              </a:p>
            </p:txBody>
          </p:sp>
        </mc:Fallback>
      </mc:AlternateContent>
    </p:spTree>
    <p:extLst>
      <p:ext uri="{BB962C8B-B14F-4D97-AF65-F5344CB8AC3E}">
        <p14:creationId xmlns:p14="http://schemas.microsoft.com/office/powerpoint/2010/main" val="3254092077"/>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endParaRPr lang="en-US" i="1" dirty="0" smtClean="0">
                  <a:latin typeface="Cambria Math"/>
                </a:endParaRPr>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r>
                            <a:rPr lang="en-US" b="0" i="1" smtClean="0">
                              <a:latin typeface="Cambria Math"/>
                            </a:rPr>
                            <m:t>−1</m:t>
                          </m:r>
                        </m:sub>
                      </m:sSub>
                      <m:d>
                        <m:dPr>
                          <m:ctrlPr>
                            <a:rPr lang="en-US" b="0" i="1" smtClean="0">
                              <a:latin typeface="Cambria Math"/>
                            </a:rPr>
                          </m:ctrlPr>
                        </m:dPr>
                        <m:e>
                          <m:f>
                            <m:fPr>
                              <m:ctrlPr>
                                <a:rPr lang="en-US" b="0" i="1" smtClean="0">
                                  <a:latin typeface="Cambria Math"/>
                                </a:rPr>
                              </m:ctrlPr>
                            </m:fPr>
                            <m:num>
                              <m:r>
                                <a:rPr lang="en-US" b="0" i="1" smtClean="0">
                                  <a:latin typeface="Cambria Math"/>
                                </a:rPr>
                                <m:t>𝑅𝐶</m:t>
                              </m:r>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oMath>
                  </m:oMathPara>
                </a14:m>
                <a:endParaRPr lang="en-US" dirty="0" smtClean="0"/>
              </a:p>
              <a:p>
                <a:pPr marL="0" indent="0">
                  <a:buNone/>
                </a:pPr>
                <a:endParaRPr lang="en-US" dirty="0" smtClean="0"/>
              </a:p>
              <a:p>
                <a:pPr marL="0" indent="0">
                  <a:buNone/>
                </a:pPr>
                <a:r>
                  <a:rPr lang="en-US" dirty="0" smtClean="0"/>
                  <a:t>This is saying that the discrete-time implementation of a simple RC low-pass filter is the exponentially weighted moving average</a:t>
                </a:r>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a:stretch>
              </a:blipFill>
            </p:spPr>
            <p:txBody>
              <a:bodyPr/>
              <a:lstStyle/>
              <a:p>
                <a:r>
                  <a:rPr lang="en-US">
                    <a:noFill/>
                  </a:rPr>
                  <a:t> </a:t>
                </a:r>
              </a:p>
            </p:txBody>
          </p:sp>
        </mc:Fallback>
      </mc:AlternateContent>
    </p:spTree>
    <p:extLst>
      <p:ext uri="{BB962C8B-B14F-4D97-AF65-F5344CB8AC3E}">
        <p14:creationId xmlns:p14="http://schemas.microsoft.com/office/powerpoint/2010/main" val="360220713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endParaRPr lang="en-US" i="1" dirty="0" smtClean="0">
                  <a:latin typeface="Cambria Math"/>
                </a:endParaRPr>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𝑖</m:t>
                          </m:r>
                        </m:sub>
                      </m:sSub>
                      <m:d>
                        <m:dPr>
                          <m:ctrlPr>
                            <a:rPr lang="en-US" b="0" i="1" smtClean="0">
                              <a:latin typeface="Cambria Math"/>
                            </a:rPr>
                          </m:ctrlPr>
                        </m:dPr>
                        <m:e>
                          <m:f>
                            <m:fPr>
                              <m:ctrlPr>
                                <a:rPr lang="en-US" b="0" i="1" smtClean="0">
                                  <a:latin typeface="Cambria Math"/>
                                </a:rPr>
                              </m:ctrlPr>
                            </m:fPr>
                            <m:num>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r>
                        <a:rPr lang="en-US" b="0" i="1" smtClean="0">
                          <a:latin typeface="Cambria Math"/>
                        </a:rPr>
                        <m:t>+</m:t>
                      </m:r>
                      <m:sSub>
                        <m:sSubPr>
                          <m:ctrlPr>
                            <a:rPr lang="en-US" b="0" i="1" smtClean="0">
                              <a:latin typeface="Cambria Math"/>
                            </a:rPr>
                          </m:ctrlPr>
                        </m:sSubPr>
                        <m:e>
                          <m:r>
                            <a:rPr lang="en-US" b="0" i="1" smtClean="0">
                              <a:latin typeface="Cambria Math"/>
                            </a:rPr>
                            <m:t>𝑦</m:t>
                          </m:r>
                        </m:e>
                        <m:sub>
                          <m:r>
                            <a:rPr lang="en-US" b="0" i="1" smtClean="0">
                              <a:latin typeface="Cambria Math"/>
                            </a:rPr>
                            <m:t>𝑖</m:t>
                          </m:r>
                          <m:r>
                            <a:rPr lang="en-US" b="0" i="1" smtClean="0">
                              <a:latin typeface="Cambria Math"/>
                            </a:rPr>
                            <m:t>−1</m:t>
                          </m:r>
                        </m:sub>
                      </m:sSub>
                      <m:d>
                        <m:dPr>
                          <m:ctrlPr>
                            <a:rPr lang="en-US" b="0" i="1" smtClean="0">
                              <a:latin typeface="Cambria Math"/>
                            </a:rPr>
                          </m:ctrlPr>
                        </m:dPr>
                        <m:e>
                          <m:f>
                            <m:fPr>
                              <m:ctrlPr>
                                <a:rPr lang="en-US" b="0" i="1" smtClean="0">
                                  <a:latin typeface="Cambria Math"/>
                                </a:rPr>
                              </m:ctrlPr>
                            </m:fPr>
                            <m:num>
                              <m:r>
                                <a:rPr lang="en-US" b="0" i="1" smtClean="0">
                                  <a:latin typeface="Cambria Math"/>
                                </a:rPr>
                                <m:t>𝑅𝐶</m:t>
                              </m:r>
                            </m:num>
                            <m:den>
                              <m:r>
                                <a:rPr lang="en-US" b="0" i="1" smtClean="0">
                                  <a:latin typeface="Cambria Math"/>
                                </a:rPr>
                                <m:t>𝑅𝐶</m:t>
                              </m:r>
                              <m:r>
                                <a:rPr lang="en-US" b="0" i="1" smtClean="0">
                                  <a:latin typeface="Cambria Math"/>
                                </a:rPr>
                                <m:t>+</m:t>
                              </m:r>
                              <m:sSub>
                                <m:sSubPr>
                                  <m:ctrlPr>
                                    <a:rPr lang="en-US" b="0" i="1" smtClean="0">
                                      <a:latin typeface="Cambria Math"/>
                                    </a:rPr>
                                  </m:ctrlPr>
                                </m:sSubPr>
                                <m:e>
                                  <m:r>
                                    <a:rPr lang="en-US" b="0" i="1" smtClean="0">
                                      <a:latin typeface="Cambria Math"/>
                                      <a:ea typeface="Cambria Math"/>
                                    </a:rPr>
                                    <m:t>∆</m:t>
                                  </m:r>
                                </m:e>
                                <m:sub>
                                  <m:r>
                                    <a:rPr lang="en-US" b="0" i="1" smtClean="0">
                                      <a:latin typeface="Cambria Math"/>
                                    </a:rPr>
                                    <m:t>𝑇</m:t>
                                  </m:r>
                                </m:sub>
                              </m:sSub>
                            </m:den>
                          </m:f>
                        </m:e>
                      </m:d>
                    </m:oMath>
                  </m:oMathPara>
                </a14:m>
                <a:endParaRPr lang="en-US" dirty="0" smtClean="0"/>
              </a:p>
              <a:p>
                <a:pPr marL="0" indent="0">
                  <a:buNone/>
                </a:pPr>
                <a:endParaRPr lang="en-US" dirty="0" smtClean="0"/>
              </a:p>
              <a:p>
                <a:pPr marL="0" indent="0">
                  <a:buNone/>
                </a:pPr>
                <a:r>
                  <a:rPr lang="en-US" dirty="0" smtClean="0"/>
                  <a:t>We can then take </a:t>
                </a:r>
                <a14:m>
                  <m:oMath xmlns="" xmlns:m="http://schemas.openxmlformats.org/officeDocument/2006/math">
                    <m:d>
                      <m:dPr>
                        <m:ctrlPr>
                          <a:rPr lang="en-US" i="1">
                            <a:latin typeface="Cambria Math"/>
                          </a:rPr>
                        </m:ctrlPr>
                      </m:dPr>
                      <m:e>
                        <m:f>
                          <m:fPr>
                            <m:ctrlPr>
                              <a:rPr lang="en-US" i="1">
                                <a:latin typeface="Cambria Math"/>
                              </a:rPr>
                            </m:ctrlPr>
                          </m:fPr>
                          <m:num>
                            <m:sSub>
                              <m:sSubPr>
                                <m:ctrlPr>
                                  <a:rPr lang="en-US" i="1">
                                    <a:latin typeface="Cambria Math"/>
                                  </a:rPr>
                                </m:ctrlPr>
                              </m:sSubPr>
                              <m:e>
                                <m:r>
                                  <a:rPr lang="en-US" i="1">
                                    <a:latin typeface="Cambria Math"/>
                                    <a:ea typeface="Cambria Math"/>
                                  </a:rPr>
                                  <m:t>∆</m:t>
                                </m:r>
                              </m:e>
                              <m:sub>
                                <m:r>
                                  <a:rPr lang="en-US" i="1">
                                    <a:latin typeface="Cambria Math"/>
                                  </a:rPr>
                                  <m:t>𝑇</m:t>
                                </m:r>
                              </m:sub>
                            </m:sSub>
                          </m:num>
                          <m:den>
                            <m:r>
                              <a:rPr lang="en-US" i="1">
                                <a:latin typeface="Cambria Math"/>
                              </a:rPr>
                              <m:t>𝑅𝐶</m:t>
                            </m:r>
                            <m:r>
                              <a:rPr lang="en-US" i="1">
                                <a:latin typeface="Cambria Math"/>
                              </a:rPr>
                              <m:t>+</m:t>
                            </m:r>
                            <m:sSub>
                              <m:sSubPr>
                                <m:ctrlPr>
                                  <a:rPr lang="en-US" i="1">
                                    <a:latin typeface="Cambria Math"/>
                                  </a:rPr>
                                </m:ctrlPr>
                              </m:sSubPr>
                              <m:e>
                                <m:r>
                                  <a:rPr lang="en-US" i="1">
                                    <a:latin typeface="Cambria Math"/>
                                    <a:ea typeface="Cambria Math"/>
                                  </a:rPr>
                                  <m:t>∆</m:t>
                                </m:r>
                              </m:e>
                              <m:sub>
                                <m:r>
                                  <a:rPr lang="en-US" i="1">
                                    <a:latin typeface="Cambria Math"/>
                                  </a:rPr>
                                  <m:t>𝑇</m:t>
                                </m:r>
                              </m:sub>
                            </m:sSub>
                          </m:den>
                        </m:f>
                      </m:e>
                    </m:d>
                  </m:oMath>
                </a14:m>
                <a:r>
                  <a:rPr lang="en-US" dirty="0" smtClean="0"/>
                  <a:t> and set that to a constant, called alpha (</a:t>
                </a:r>
                <a14:m>
                  <m:oMath xmlns="" xmlns:m="http://schemas.openxmlformats.org/officeDocument/2006/math">
                    <m:r>
                      <a:rPr lang="en-US" i="1" smtClean="0">
                        <a:latin typeface="Cambria Math"/>
                        <a:ea typeface="Cambria Math"/>
                      </a:rPr>
                      <m:t>∝</m:t>
                    </m:r>
                    <m:r>
                      <a:rPr lang="en-US" b="0" i="1" smtClean="0">
                        <a:latin typeface="Cambria Math"/>
                        <a:ea typeface="Cambria Math"/>
                      </a:rPr>
                      <m:t>)</m:t>
                    </m:r>
                  </m:oMath>
                </a14:m>
                <a:endParaRPr lang="en-US" b="0" dirty="0" smtClean="0">
                  <a:ea typeface="Cambria Math"/>
                </a:endParaRPr>
              </a:p>
              <a:p>
                <a:pPr marL="0" indent="0">
                  <a:buNone/>
                </a:pPr>
                <a14:m>
                  <m:oMathPara xmlns="" xmlns:m="http://schemas.openxmlformats.org/officeDocument/2006/math">
                    <m:oMathParaPr>
                      <m:jc m:val="centerGroup"/>
                    </m:oMathParaPr>
                    <m:oMath xmlns:m="http://schemas.openxmlformats.org/officeDocument/2006/math">
                      <m:r>
                        <a:rPr lang="en-US" i="1" smtClean="0">
                          <a:latin typeface="Cambria Math"/>
                          <a:ea typeface="Cambria Math"/>
                        </a:rPr>
                        <m:t>∝=</m:t>
                      </m:r>
                      <m:d>
                        <m:dPr>
                          <m:ctrlPr>
                            <a:rPr lang="en-US" i="1" smtClean="0">
                              <a:latin typeface="Cambria Math"/>
                              <a:ea typeface="Cambria Math"/>
                            </a:rPr>
                          </m:ctrlPr>
                        </m:dPr>
                        <m:e>
                          <m:f>
                            <m:fPr>
                              <m:ctrlPr>
                                <a:rPr lang="en-US" i="1" smtClean="0">
                                  <a:latin typeface="Cambria Math"/>
                                  <a:ea typeface="Cambria Math"/>
                                </a:rPr>
                              </m:ctrlPr>
                            </m:fPr>
                            <m:num>
                              <m:sSub>
                                <m:sSubPr>
                                  <m:ctrlPr>
                                    <a:rPr lang="en-US" i="1" smtClean="0">
                                      <a:latin typeface="Cambria Math"/>
                                      <a:ea typeface="Cambria Math"/>
                                    </a:rPr>
                                  </m:ctrlPr>
                                </m:sSubPr>
                                <m:e>
                                  <m:r>
                                    <a:rPr lang="en-US" i="1" smtClean="0">
                                      <a:latin typeface="Cambria Math"/>
                                      <a:ea typeface="Cambria Math"/>
                                    </a:rPr>
                                    <m:t>∆</m:t>
                                  </m:r>
                                </m:e>
                                <m:sub>
                                  <m:r>
                                    <a:rPr lang="en-US" b="0" i="1" smtClean="0">
                                      <a:latin typeface="Cambria Math"/>
                                      <a:ea typeface="Cambria Math"/>
                                    </a:rPr>
                                    <m:t>𝑇</m:t>
                                  </m:r>
                                </m:sub>
                              </m:sSub>
                            </m:num>
                            <m:den>
                              <m:r>
                                <a:rPr lang="en-US" b="0" i="1" smtClean="0">
                                  <a:latin typeface="Cambria Math"/>
                                  <a:ea typeface="Cambria Math"/>
                                </a:rPr>
                                <m:t>𝑅𝐶</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m:t>
                                  </m:r>
                                </m:e>
                                <m:sub>
                                  <m:r>
                                    <a:rPr lang="en-US" b="0" i="1" smtClean="0">
                                      <a:latin typeface="Cambria Math"/>
                                      <a:ea typeface="Cambria Math"/>
                                    </a:rPr>
                                    <m:t>𝑇</m:t>
                                  </m:r>
                                </m:sub>
                              </m:sSub>
                            </m:den>
                          </m:f>
                        </m:e>
                      </m:d>
                    </m:oMath>
                  </m:oMathPara>
                </a14:m>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a:stretch>
              </a:blipFill>
            </p:spPr>
            <p:txBody>
              <a:bodyPr/>
              <a:lstStyle/>
              <a:p>
                <a:r>
                  <a:rPr lang="en-US">
                    <a:noFill/>
                  </a:rPr>
                  <a:t> </a:t>
                </a:r>
              </a:p>
            </p:txBody>
          </p:sp>
        </mc:Fallback>
      </mc:AlternateContent>
    </p:spTree>
    <p:extLst>
      <p:ext uri="{BB962C8B-B14F-4D97-AF65-F5344CB8AC3E}">
        <p14:creationId xmlns:p14="http://schemas.microsoft.com/office/powerpoint/2010/main" val="231481417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Radiometer theory</a:t>
            </a:r>
            <a:endParaRPr lang="en-US" dirty="0"/>
          </a:p>
        </p:txBody>
      </p:sp>
      <p:sp>
        <p:nvSpPr>
          <p:cNvPr id="2" name="Content Placeholder 1"/>
          <p:cNvSpPr>
            <a:spLocks noGrp="1"/>
          </p:cNvSpPr>
          <p:nvPr>
            <p:ph type="body" idx="1"/>
          </p:nvPr>
        </p:nvSpPr>
        <p:spPr>
          <a:xfrm>
            <a:off x="76200" y="1524000"/>
            <a:ext cx="8991600" cy="5334000"/>
          </a:xfrm>
        </p:spPr>
        <p:txBody>
          <a:bodyPr>
            <a:normAutofit/>
          </a:bodyPr>
          <a:lstStyle/>
          <a:p>
            <a:r>
              <a:rPr lang="en-US" sz="3800" dirty="0" smtClean="0"/>
              <a:t>Noise consideration</a:t>
            </a:r>
          </a:p>
          <a:p>
            <a:pPr lvl="1"/>
            <a:r>
              <a:rPr lang="en-US" sz="3200" dirty="0" smtClean="0"/>
              <a:t>Each component will add unwanted noise</a:t>
            </a:r>
          </a:p>
          <a:p>
            <a:pPr lvl="1"/>
            <a:r>
              <a:rPr lang="en-US" sz="3200" dirty="0" smtClean="0"/>
              <a:t>Steps are taken to minimize </a:t>
            </a:r>
          </a:p>
          <a:p>
            <a:pPr lvl="2"/>
            <a:r>
              <a:rPr lang="en-US" sz="3200" dirty="0" smtClean="0"/>
              <a:t>Low Noise Amplifiers (LNAs)</a:t>
            </a:r>
          </a:p>
          <a:p>
            <a:pPr lvl="2"/>
            <a:r>
              <a:rPr lang="en-US" sz="3200" dirty="0" smtClean="0"/>
              <a:t>Low noise figures on components</a:t>
            </a:r>
          </a:p>
          <a:p>
            <a:pPr marL="457200" lvl="1" indent="0">
              <a:buNone/>
            </a:pPr>
            <a:endParaRPr lang="en-US" sz="3200" dirty="0" smtClean="0"/>
          </a:p>
        </p:txBody>
      </p:sp>
    </p:spTree>
    <p:extLst>
      <p:ext uri="{BB962C8B-B14F-4D97-AF65-F5344CB8AC3E}">
        <p14:creationId xmlns:p14="http://schemas.microsoft.com/office/powerpoint/2010/main" val="142320035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Theory on operation</a:t>
            </a:r>
            <a:endParaRPr lang="en-US" dirty="0"/>
          </a:p>
        </p:txBody>
      </p:sp>
      <mc:AlternateContent xmlns:mc="http://schemas.openxmlformats.org/markup-compatibility/2006" xmlns:a14="http://schemas.microsoft.com/office/drawing/2010/main">
        <mc:Choice Requires="a14">
          <p:sp>
            <p:nvSpPr>
              <p:cNvPr id="2" name="Content Placeholder 1"/>
              <p:cNvSpPr>
                <a:spLocks noGrp="1"/>
              </p:cNvSpPr>
              <p:nvPr>
                <p:ph type="body" idx="1"/>
              </p:nvPr>
            </p:nvSpPr>
            <p:spPr/>
            <p:txBody>
              <a:bodyPr/>
              <a:lstStyle/>
              <a:p>
                <a:pPr marL="0" indent="0">
                  <a:buNone/>
                </a:pPr>
                <a:endParaRPr lang="en-US" i="1" dirty="0" smtClean="0">
                  <a:latin typeface="Cambria Math"/>
                </a:endParaRPr>
              </a:p>
              <a:p>
                <a:pPr marL="0" indent="0">
                  <a:buNone/>
                </a:pPr>
                <a14:m>
                  <m:oMathPara xmlns="" xmlns:m="http://schemas.openxmlformats.org/officeDocument/2006/math">
                    <m:oMathParaPr>
                      <m:jc m:val="centerGroup"/>
                    </m:oMathParaPr>
                    <m:oMath xmlns:m="http://schemas.openxmlformats.org/officeDocument/2006/math">
                      <m:sSub>
                        <m:sSubPr>
                          <m:ctrlPr>
                            <a:rPr lang="en-US" i="1" smtClean="0">
                              <a:latin typeface="Cambria Math"/>
                            </a:rPr>
                          </m:ctrlPr>
                        </m:sSubPr>
                        <m:e>
                          <m:r>
                            <a:rPr lang="en-US" b="0" i="1" smtClean="0">
                              <a:latin typeface="Cambria Math"/>
                            </a:rPr>
                            <m:t>𝑦</m:t>
                          </m:r>
                        </m:e>
                        <m:sub>
                          <m:r>
                            <a:rPr lang="en-US" b="0" i="1" smtClean="0">
                              <a:latin typeface="Cambria Math"/>
                            </a:rPr>
                            <m:t>𝑖</m:t>
                          </m:r>
                        </m:sub>
                      </m:sSub>
                      <m:r>
                        <a:rPr lang="en-US" b="0" i="1" smtClean="0">
                          <a:latin typeface="Cambria Math"/>
                        </a:rPr>
                        <m:t>=</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𝑥</m:t>
                          </m:r>
                        </m:e>
                        <m:sub>
                          <m:r>
                            <a:rPr lang="en-US" b="0" i="1" smtClean="0">
                              <a:latin typeface="Cambria Math"/>
                              <a:ea typeface="Cambria Math"/>
                            </a:rPr>
                            <m:t>𝑖</m:t>
                          </m:r>
                        </m:sub>
                      </m:sSub>
                      <m:r>
                        <a:rPr lang="en-US" b="0" i="1" smtClean="0">
                          <a:latin typeface="Cambria Math"/>
                          <a:ea typeface="Cambria Math"/>
                        </a:rPr>
                        <m:t>+</m:t>
                      </m:r>
                      <m:d>
                        <m:dPr>
                          <m:ctrlPr>
                            <a:rPr lang="en-US" b="0" i="1" smtClean="0">
                              <a:latin typeface="Cambria Math"/>
                              <a:ea typeface="Cambria Math"/>
                            </a:rPr>
                          </m:ctrlPr>
                        </m:dPr>
                        <m:e>
                          <m:r>
                            <a:rPr lang="en-US" b="0" i="1" smtClean="0">
                              <a:latin typeface="Cambria Math"/>
                              <a:ea typeface="Cambria Math"/>
                            </a:rPr>
                            <m:t>1−∝</m:t>
                          </m:r>
                        </m:e>
                      </m:d>
                      <m:sSub>
                        <m:sSubPr>
                          <m:ctrlPr>
                            <a:rPr lang="en-US" b="0" i="1" smtClean="0">
                              <a:latin typeface="Cambria Math"/>
                              <a:ea typeface="Cambria Math"/>
                            </a:rPr>
                          </m:ctrlPr>
                        </m:sSubPr>
                        <m:e>
                          <m:r>
                            <a:rPr lang="en-US" b="0" i="1" smtClean="0">
                              <a:latin typeface="Cambria Math"/>
                              <a:ea typeface="Cambria Math"/>
                            </a:rPr>
                            <m:t>𝑦</m:t>
                          </m:r>
                        </m:e>
                        <m:sub>
                          <m:r>
                            <a:rPr lang="en-US" b="0" i="1" smtClean="0">
                              <a:latin typeface="Cambria Math"/>
                              <a:ea typeface="Cambria Math"/>
                            </a:rPr>
                            <m:t>𝑖</m:t>
                          </m:r>
                          <m:r>
                            <a:rPr lang="en-US" b="0" i="1" smtClean="0">
                              <a:latin typeface="Cambria Math"/>
                              <a:ea typeface="Cambria Math"/>
                            </a:rPr>
                            <m:t>−1</m:t>
                          </m:r>
                        </m:sub>
                      </m:sSub>
                    </m:oMath>
                  </m:oMathPara>
                </a14:m>
                <a:endParaRPr lang="en-US" dirty="0" smtClean="0"/>
              </a:p>
              <a:p>
                <a:pPr marL="0" indent="0">
                  <a:buNone/>
                </a:pPr>
                <a:endParaRPr lang="en-US" dirty="0" smtClean="0"/>
              </a:p>
              <a:p>
                <a:pPr marL="0" indent="0">
                  <a:buNone/>
                </a:pPr>
                <a:r>
                  <a:rPr lang="en-US" dirty="0" smtClean="0"/>
                  <a:t>This alpha then gives us our equivalent time constant (RC value) that we would expect in an analog filter.  In the digital domain, alpha is referred to as the smoothing factor and is </a:t>
                </a:r>
              </a:p>
              <a:p>
                <a:pPr marL="0" indent="0">
                  <a:buNone/>
                </a:pPr>
                <a:endParaRPr lang="en-US" dirty="0" smtClean="0"/>
              </a:p>
              <a:p>
                <a:pPr marL="0" indent="0">
                  <a:buNone/>
                </a:pPr>
                <a14:m>
                  <m:oMathPara xmlns="" xmlns:m="http://schemas.openxmlformats.org/officeDocument/2006/math">
                    <m:oMathParaPr>
                      <m:jc m:val="centerGroup"/>
                    </m:oMathParaPr>
                    <m:oMath xmlns:m="http://schemas.openxmlformats.org/officeDocument/2006/math">
                      <m:r>
                        <a:rPr lang="en-US" b="0" i="1" smtClean="0">
                          <a:latin typeface="Cambria Math"/>
                        </a:rPr>
                        <m:t>0</m:t>
                      </m:r>
                      <m:r>
                        <a:rPr lang="en-US" b="0" i="1" smtClean="0">
                          <a:latin typeface="Cambria Math"/>
                          <a:ea typeface="Cambria Math"/>
                        </a:rPr>
                        <m:t>≤∝≤1</m:t>
                      </m:r>
                    </m:oMath>
                  </m:oMathPara>
                </a14:m>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mc:Choice>
        <mc:Fallback xmlns="">
          <p:sp>
            <p:nvSpPr>
              <p:cNvPr id="2" name="Content Placeholder 1"/>
              <p:cNvSpPr>
                <a:spLocks noGrp="1" noRot="1" noChangeAspect="1" noMove="1" noResize="1" noEditPoints="1" noAdjustHandles="1" noChangeArrowheads="1" noChangeShapeType="1" noTextEdit="1"/>
              </p:cNvSpPr>
              <p:nvPr>
                <p:ph type="body" idx="1"/>
              </p:nvPr>
            </p:nvSpPr>
            <p:spPr>
              <a:blipFill rotWithShape="1">
                <a:blip r:embed="rId2"/>
                <a:stretch>
                  <a:fillRect l="-1778" r="-889"/>
                </a:stretch>
              </a:blipFill>
            </p:spPr>
            <p:txBody>
              <a:bodyPr/>
              <a:lstStyle/>
              <a:p>
                <a:r>
                  <a:rPr lang="en-US">
                    <a:noFill/>
                  </a:rPr>
                  <a:t> </a:t>
                </a:r>
              </a:p>
            </p:txBody>
          </p:sp>
        </mc:Fallback>
      </mc:AlternateContent>
    </p:spTree>
    <p:extLst>
      <p:ext uri="{BB962C8B-B14F-4D97-AF65-F5344CB8AC3E}">
        <p14:creationId xmlns:p14="http://schemas.microsoft.com/office/powerpoint/2010/main" val="4137231670"/>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pPr marL="0" indent="0">
              <a:buNone/>
            </a:pPr>
            <a:r>
              <a:rPr lang="en-US" dirty="0" smtClean="0"/>
              <a:t>Results – N200</a:t>
            </a:r>
          </a:p>
          <a:p>
            <a:r>
              <a:rPr lang="en-US" dirty="0" smtClean="0"/>
              <a:t>After the initial lab, the N200 was hooked up to record a sample</a:t>
            </a:r>
          </a:p>
          <a:p>
            <a:pPr lvl="1"/>
            <a:r>
              <a:rPr lang="en-US" dirty="0" smtClean="0"/>
              <a:t>20 MHz sample rate</a:t>
            </a:r>
          </a:p>
          <a:p>
            <a:pPr lvl="1"/>
            <a:r>
              <a:rPr lang="en-US" dirty="0" smtClean="0"/>
              <a:t>Stored to laptop HDD</a:t>
            </a:r>
          </a:p>
          <a:p>
            <a:pPr lvl="1"/>
            <a:r>
              <a:rPr lang="en-US" dirty="0" smtClean="0"/>
              <a:t>Viewed later after sample recorded</a:t>
            </a:r>
          </a:p>
          <a:p>
            <a:endParaRPr lang="en-US" dirty="0" smtClean="0"/>
          </a:p>
        </p:txBody>
      </p:sp>
    </p:spTree>
    <p:extLst>
      <p:ext uri="{BB962C8B-B14F-4D97-AF65-F5344CB8AC3E}">
        <p14:creationId xmlns:p14="http://schemas.microsoft.com/office/powerpoint/2010/main" val="2427039480"/>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dirty="0" smtClean="0"/>
              <a:t>Results – N200</a:t>
            </a:r>
          </a:p>
        </p:txBody>
      </p:sp>
      <p:pic>
        <p:nvPicPr>
          <p:cNvPr id="5" name="fyNPLHy_0e4?version=3&amp;hl=en_US&amp;rel=0"/>
          <p:cNvPicPr>
            <a:picLocks noRot="1" noChangeAspect="1"/>
          </p:cNvPicPr>
          <p:nvPr>
            <a:quickTimeFile r:link="rId1"/>
          </p:nvPr>
        </p:nvPicPr>
        <p:blipFill>
          <a:blip r:embed="rId3"/>
          <a:stretch>
            <a:fillRect/>
          </a:stretch>
        </p:blipFill>
        <p:spPr>
          <a:xfrm>
            <a:off x="1524000" y="2264229"/>
            <a:ext cx="5867400" cy="4400550"/>
          </a:xfrm>
          <a:prstGeom prst="rect">
            <a:avLst/>
          </a:prstGeom>
        </p:spPr>
      </p:pic>
    </p:spTree>
    <p:extLst>
      <p:ext uri="{BB962C8B-B14F-4D97-AF65-F5344CB8AC3E}">
        <p14:creationId xmlns:p14="http://schemas.microsoft.com/office/powerpoint/2010/main" val="3895567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r>
              <a:rPr lang="en-US" dirty="0" smtClean="0"/>
              <a:t>Conclusion</a:t>
            </a:r>
          </a:p>
          <a:p>
            <a:r>
              <a:rPr lang="en-US" dirty="0" smtClean="0"/>
              <a:t>Lab was a “success” in that data was recorded</a:t>
            </a:r>
          </a:p>
          <a:p>
            <a:r>
              <a:rPr lang="en-US" dirty="0" smtClean="0"/>
              <a:t>Our original assumption that the RF front end was “ok” appears to be incorrect</a:t>
            </a:r>
          </a:p>
          <a:p>
            <a:r>
              <a:rPr lang="en-US" dirty="0" smtClean="0"/>
              <a:t>While the data was inconclusive and not what we expected, it validated using a SDR to do further analysis on the signal</a:t>
            </a:r>
          </a:p>
          <a:p>
            <a:endParaRPr lang="en-US" dirty="0" smtClean="0"/>
          </a:p>
        </p:txBody>
      </p:sp>
    </p:spTree>
    <p:extLst>
      <p:ext uri="{BB962C8B-B14F-4D97-AF65-F5344CB8AC3E}">
        <p14:creationId xmlns:p14="http://schemas.microsoft.com/office/powerpoint/2010/main" val="2847560198"/>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pPr marL="0" indent="0">
              <a:buNone/>
            </a:pPr>
            <a:r>
              <a:rPr lang="en-US" dirty="0" smtClean="0"/>
              <a:t>Results</a:t>
            </a:r>
          </a:p>
          <a:p>
            <a:r>
              <a:rPr lang="en-US" dirty="0" smtClean="0"/>
              <a:t>Good news</a:t>
            </a:r>
          </a:p>
          <a:p>
            <a:pPr lvl="1"/>
            <a:r>
              <a:rPr lang="en-US" dirty="0" smtClean="0"/>
              <a:t>Data was recorded and has some consistency</a:t>
            </a:r>
          </a:p>
          <a:p>
            <a:pPr lvl="1"/>
            <a:r>
              <a:rPr lang="en-US" dirty="0" smtClean="0"/>
              <a:t>Noise diode is clearly working</a:t>
            </a:r>
          </a:p>
          <a:p>
            <a:r>
              <a:rPr lang="en-US" dirty="0" smtClean="0"/>
              <a:t>Bad news</a:t>
            </a:r>
          </a:p>
          <a:p>
            <a:pPr lvl="1"/>
            <a:r>
              <a:rPr lang="en-US" dirty="0" smtClean="0"/>
              <a:t>Does not appear we are switching sources</a:t>
            </a:r>
          </a:p>
          <a:p>
            <a:pPr lvl="1"/>
            <a:r>
              <a:rPr lang="en-US" dirty="0" smtClean="0"/>
              <a:t>Odd spike in Noise Diode data</a:t>
            </a:r>
          </a:p>
          <a:p>
            <a:pPr lvl="1"/>
            <a:r>
              <a:rPr lang="en-US" dirty="0" smtClean="0"/>
              <a:t>Something is not quite right with the RF Front end</a:t>
            </a:r>
          </a:p>
          <a:p>
            <a:endParaRPr lang="en-US" dirty="0" smtClean="0"/>
          </a:p>
        </p:txBody>
      </p:sp>
    </p:spTree>
    <p:extLst>
      <p:ext uri="{BB962C8B-B14F-4D97-AF65-F5344CB8AC3E}">
        <p14:creationId xmlns:p14="http://schemas.microsoft.com/office/powerpoint/2010/main" val="2927865078"/>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EE 518 Lab</a:t>
            </a:r>
            <a:endParaRPr lang="en-US" dirty="0"/>
          </a:p>
        </p:txBody>
      </p:sp>
      <p:sp>
        <p:nvSpPr>
          <p:cNvPr id="2" name="Content Placeholder 1"/>
          <p:cNvSpPr>
            <a:spLocks noGrp="1"/>
          </p:cNvSpPr>
          <p:nvPr>
            <p:ph type="body" idx="1"/>
          </p:nvPr>
        </p:nvSpPr>
        <p:spPr/>
        <p:txBody>
          <a:bodyPr/>
          <a:lstStyle/>
          <a:p>
            <a:pPr marL="0" indent="0">
              <a:buNone/>
            </a:pPr>
            <a:r>
              <a:rPr lang="en-US" sz="2400" dirty="0" smtClean="0"/>
              <a:t>Results</a:t>
            </a:r>
          </a:p>
          <a:p>
            <a:r>
              <a:rPr lang="en-US" sz="2400" dirty="0" smtClean="0"/>
              <a:t>Data was inconclusive</a:t>
            </a:r>
          </a:p>
          <a:p>
            <a:pPr lvl="1"/>
            <a:r>
              <a:rPr lang="en-US" dirty="0" smtClean="0"/>
              <a:t>One hypothesis is the RF switch did not function as intended</a:t>
            </a:r>
          </a:p>
          <a:p>
            <a:r>
              <a:rPr lang="en-US" sz="2400" dirty="0" smtClean="0"/>
              <a:t>Data did not “match up” to what was expected</a:t>
            </a:r>
          </a:p>
          <a:p>
            <a:r>
              <a:rPr lang="en-US" sz="2400" dirty="0" smtClean="0"/>
              <a:t>Changes however were measured</a:t>
            </a:r>
          </a:p>
          <a:p>
            <a:pPr lvl="1"/>
            <a:r>
              <a:rPr lang="en-US" dirty="0" smtClean="0"/>
              <a:t>High confidence that square-law detector and PIC32 did their job</a:t>
            </a:r>
          </a:p>
          <a:p>
            <a:r>
              <a:rPr lang="en-US" sz="2400" dirty="0" smtClean="0"/>
              <a:t>Data recorded with the SDR shed some light on some issues</a:t>
            </a:r>
          </a:p>
        </p:txBody>
      </p:sp>
    </p:spTree>
    <p:extLst>
      <p:ext uri="{BB962C8B-B14F-4D97-AF65-F5344CB8AC3E}">
        <p14:creationId xmlns:p14="http://schemas.microsoft.com/office/powerpoint/2010/main" val="3561519039"/>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Infrastructure Testing</a:t>
            </a:r>
          </a:p>
        </p:txBody>
      </p:sp>
      <p:sp>
        <p:nvSpPr>
          <p:cNvPr id="2" name="Content Placeholder 1"/>
          <p:cNvSpPr>
            <a:spLocks noGrp="1"/>
          </p:cNvSpPr>
          <p:nvPr>
            <p:ph type="body" idx="1"/>
          </p:nvPr>
        </p:nvSpPr>
        <p:spPr/>
        <p:txBody>
          <a:bodyPr/>
          <a:lstStyle/>
          <a:p>
            <a:r>
              <a:rPr lang="en-US" dirty="0" smtClean="0"/>
              <a:t>Simulink file</a:t>
            </a:r>
          </a:p>
          <a:p>
            <a:pPr lvl="1"/>
            <a:r>
              <a:rPr lang="en-US" dirty="0" smtClean="0"/>
              <a:t>Created to help in determine system noise temp.</a:t>
            </a:r>
          </a:p>
          <a:p>
            <a:r>
              <a:rPr lang="en-US" dirty="0" smtClean="0"/>
              <a:t>Simulink has this built into </a:t>
            </a:r>
            <a:r>
              <a:rPr lang="en-US" dirty="0" err="1" smtClean="0"/>
              <a:t>SimRF</a:t>
            </a:r>
            <a:endParaRPr lang="en-US" dirty="0" smtClean="0"/>
          </a:p>
          <a:p>
            <a:pPr lvl="1"/>
            <a:r>
              <a:rPr lang="en-US" dirty="0" smtClean="0"/>
              <a:t>Unfortunately ISU does not have a license for this</a:t>
            </a:r>
          </a:p>
          <a:p>
            <a:r>
              <a:rPr lang="en-US" dirty="0" smtClean="0"/>
              <a:t>Created simple “m-blocks”</a:t>
            </a:r>
          </a:p>
        </p:txBody>
      </p:sp>
    </p:spTree>
    <p:extLst>
      <p:ext uri="{BB962C8B-B14F-4D97-AF65-F5344CB8AC3E}">
        <p14:creationId xmlns:p14="http://schemas.microsoft.com/office/powerpoint/2010/main" val="426377363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GoogleDoc">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eme1">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Custom Desig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GoogleDoc</Template>
  <TotalTime>6541</TotalTime>
  <Words>3556</Words>
  <Application>Microsoft Macintosh PowerPoint</Application>
  <PresentationFormat>On-screen Show (4:3)</PresentationFormat>
  <Paragraphs>578</Paragraphs>
  <Slides>96</Slides>
  <Notes>6</Notes>
  <HiddenSlides>0</HiddenSlides>
  <MMClips>3</MMClips>
  <ScaleCrop>false</ScaleCrop>
  <HeadingPairs>
    <vt:vector size="4" baseType="variant">
      <vt:variant>
        <vt:lpstr>Theme</vt:lpstr>
      </vt:variant>
      <vt:variant>
        <vt:i4>4</vt:i4>
      </vt:variant>
      <vt:variant>
        <vt:lpstr>Slide Titles</vt:lpstr>
      </vt:variant>
      <vt:variant>
        <vt:i4>96</vt:i4>
      </vt:variant>
    </vt:vector>
  </HeadingPairs>
  <TitlesOfParts>
    <vt:vector size="100" baseType="lpstr">
      <vt:lpstr>GoogleDoc</vt:lpstr>
      <vt:lpstr>Custom Design</vt:lpstr>
      <vt:lpstr>Theme1</vt:lpstr>
      <vt:lpstr>1_Custom Design</vt:lpstr>
      <vt:lpstr>Thesis Presentation</vt:lpstr>
      <vt:lpstr>Thesis overview</vt:lpstr>
      <vt:lpstr>Thesis overview</vt:lpstr>
      <vt:lpstr>Thesis overview</vt:lpstr>
      <vt:lpstr>Thesis overview</vt:lpstr>
      <vt:lpstr>General theory</vt:lpstr>
      <vt:lpstr>Radiometer theory</vt:lpstr>
      <vt:lpstr>Radiometer theory</vt:lpstr>
      <vt:lpstr>Radiometer theory</vt:lpstr>
      <vt:lpstr>Radiometer theory</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SDR Role</vt:lpstr>
      <vt:lpstr>Research Infrastructure</vt:lpstr>
      <vt:lpstr>Square-law system</vt:lpstr>
      <vt:lpstr>Square-law system</vt:lpstr>
      <vt:lpstr>Infrastructure Testing</vt:lpstr>
      <vt:lpstr>Infrastructure Testing</vt:lpstr>
      <vt:lpstr>Infrastructure Testing</vt:lpstr>
      <vt:lpstr>Infrastructure Testing</vt:lpstr>
      <vt:lpstr>Infrastructure Testing</vt:lpstr>
      <vt:lpstr>Infrastructure Testing</vt:lpstr>
      <vt:lpstr>LN2 testing</vt:lpstr>
      <vt:lpstr>LN2 testing</vt:lpstr>
      <vt:lpstr>LN2 testing</vt:lpstr>
      <vt:lpstr>LN2 testing</vt:lpstr>
      <vt:lpstr>Theory on operation</vt:lpstr>
      <vt:lpstr>Theory on operation</vt:lpstr>
      <vt:lpstr>Theory on operation</vt:lpstr>
      <vt:lpstr>Theory on operation</vt:lpstr>
      <vt:lpstr>Theory on operation</vt:lpstr>
      <vt:lpstr>Theory on operation</vt:lpstr>
      <vt:lpstr>Theory on operation</vt:lpstr>
      <vt:lpstr>Theory on operation</vt:lpstr>
      <vt:lpstr>EE 518 Lab</vt:lpstr>
      <vt:lpstr>EE 518 Lab</vt:lpstr>
      <vt:lpstr>EE 518 Lab</vt:lpstr>
      <vt:lpstr>Future Work</vt:lpstr>
      <vt:lpstr>Future Work</vt:lpstr>
      <vt:lpstr>Radiometer Refit</vt:lpstr>
      <vt:lpstr>Extras</vt:lpstr>
      <vt:lpstr>Theory on operation</vt:lpstr>
      <vt:lpstr>Theory on operation</vt:lpstr>
      <vt:lpstr>Theory on operation</vt:lpstr>
      <vt:lpstr>Theory on operation</vt:lpstr>
      <vt:lpstr>Research Infrastructure</vt:lpstr>
      <vt:lpstr>Theory on operation</vt:lpstr>
      <vt:lpstr>Theory on operation</vt:lpstr>
      <vt:lpstr>Theory on operation</vt:lpstr>
      <vt:lpstr>Software Defined Radio</vt:lpstr>
      <vt:lpstr>Software Defined Radio</vt:lpstr>
      <vt:lpstr>Square Law detector</vt:lpstr>
      <vt:lpstr>Square Law detector</vt:lpstr>
      <vt:lpstr>Square Law detector</vt:lpstr>
      <vt:lpstr>EE 518 Lab</vt:lpstr>
      <vt:lpstr>Research Infrastructure</vt:lpstr>
      <vt:lpstr>EE 518 Lab</vt:lpstr>
      <vt:lpstr>EE 518 Lab</vt:lpstr>
      <vt:lpstr>EE 518 Lab</vt:lpstr>
      <vt:lpstr>EE 518 Lab</vt:lpstr>
      <vt:lpstr>EE 518 Lab</vt:lpstr>
      <vt:lpstr>Research Infrastructure</vt:lpstr>
      <vt:lpstr>Research Infrastructure</vt:lpstr>
      <vt:lpstr>Research Infrastructure</vt:lpstr>
      <vt:lpstr>Research Infrastructure</vt:lpstr>
      <vt:lpstr>Square-law system</vt:lpstr>
      <vt:lpstr>Theory on operation</vt:lpstr>
      <vt:lpstr>Theory on operation</vt:lpstr>
      <vt:lpstr>Theory on operation – X^2</vt:lpstr>
      <vt:lpstr>Theory on operation</vt:lpstr>
      <vt:lpstr>Theory on operation</vt:lpstr>
      <vt:lpstr>Theory on operation</vt:lpstr>
      <vt:lpstr>Theory on operation</vt:lpstr>
      <vt:lpstr>EE 518 Lab</vt:lpstr>
      <vt:lpstr>EE 518 Lab</vt:lpstr>
      <vt:lpstr>EE 518 Lab</vt:lpstr>
      <vt:lpstr>EE 518 Lab</vt:lpstr>
      <vt:lpstr>EE 518 Lab</vt:lpstr>
      <vt:lpstr>Infrastructure Testing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Review</dc:title>
  <dc:creator>matgyver</dc:creator>
  <cp:lastModifiedBy>Matthew Nelson</cp:lastModifiedBy>
  <cp:revision>150</cp:revision>
  <dcterms:modified xsi:type="dcterms:W3CDTF">2014-02-09T21:34:54Z</dcterms:modified>
</cp:coreProperties>
</file>